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drawings/drawing1.xml" ContentType="application/vnd.openxmlformats-officedocument.drawingml.chartshapes+xml"/>
  <Override PartName="/ppt/presentation.xml" ContentType="application/vnd.openxmlformats-officedocument.presentationml.presentation.main+xml"/>
  <Override PartName="/ppt/slides/slide4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charts/chart1.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328" r:id="rId3"/>
    <p:sldId id="443" r:id="rId4"/>
    <p:sldId id="433" r:id="rId5"/>
    <p:sldId id="434" r:id="rId6"/>
    <p:sldId id="447" r:id="rId7"/>
    <p:sldId id="436" r:id="rId8"/>
    <p:sldId id="437" r:id="rId9"/>
    <p:sldId id="448" r:id="rId10"/>
    <p:sldId id="446" r:id="rId11"/>
    <p:sldId id="449" r:id="rId12"/>
    <p:sldId id="387" r:id="rId13"/>
    <p:sldId id="450" r:id="rId14"/>
    <p:sldId id="373" r:id="rId15"/>
    <p:sldId id="375" r:id="rId16"/>
    <p:sldId id="347" r:id="rId17"/>
    <p:sldId id="388" r:id="rId18"/>
    <p:sldId id="381" r:id="rId19"/>
    <p:sldId id="382" r:id="rId20"/>
    <p:sldId id="410" r:id="rId21"/>
    <p:sldId id="425" r:id="rId22"/>
    <p:sldId id="426" r:id="rId23"/>
    <p:sldId id="383" r:id="rId24"/>
    <p:sldId id="385" r:id="rId25"/>
    <p:sldId id="386" r:id="rId26"/>
    <p:sldId id="389" r:id="rId27"/>
    <p:sldId id="412" r:id="rId28"/>
    <p:sldId id="427" r:id="rId29"/>
    <p:sldId id="391" r:id="rId30"/>
    <p:sldId id="396" r:id="rId31"/>
    <p:sldId id="397" r:id="rId32"/>
    <p:sldId id="395" r:id="rId33"/>
    <p:sldId id="398" r:id="rId34"/>
    <p:sldId id="409" r:id="rId35"/>
    <p:sldId id="405" r:id="rId36"/>
    <p:sldId id="400" r:id="rId37"/>
    <p:sldId id="402" r:id="rId38"/>
    <p:sldId id="403" r:id="rId39"/>
    <p:sldId id="414" r:id="rId40"/>
    <p:sldId id="422" r:id="rId41"/>
    <p:sldId id="417" r:id="rId42"/>
    <p:sldId id="419" r:id="rId43"/>
    <p:sldId id="430" r:id="rId44"/>
    <p:sldId id="421" r:id="rId45"/>
    <p:sldId id="431" r:id="rId46"/>
    <p:sldId id="441" r:id="rId47"/>
    <p:sldId id="442" r:id="rId48"/>
    <p:sldId id="452" r:id="rId49"/>
    <p:sldId id="453" r:id="rId50"/>
    <p:sldId id="454" r:id="rId51"/>
    <p:sldId id="361" r:id="rId5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a:srgbClr val="FF99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122" autoAdjust="0"/>
  </p:normalViewPr>
  <p:slideViewPr>
    <p:cSldViewPr>
      <p:cViewPr varScale="1">
        <p:scale>
          <a:sx n="61" d="100"/>
          <a:sy n="61" d="100"/>
        </p:scale>
        <p:origin x="-1314" y="-90"/>
      </p:cViewPr>
      <p:guideLst>
        <p:guide orient="horz" pos="2160"/>
        <p:guide pos="2880"/>
      </p:guideLst>
    </p:cSldViewPr>
  </p:slideViewPr>
  <p:notesTextViewPr>
    <p:cViewPr>
      <p:scale>
        <a:sx n="1" d="1"/>
        <a:sy n="1" d="1"/>
      </p:scale>
      <p:origin x="0" y="0"/>
    </p:cViewPr>
  </p:notesTextViewPr>
  <p:sorterViewPr>
    <p:cViewPr>
      <p:scale>
        <a:sx n="150" d="100"/>
        <a:sy n="150" d="100"/>
      </p:scale>
      <p:origin x="0" y="867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111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AT"/>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cat>
            <c:strRef>
              <c:f>Cluster_Anteile!$B$4:$B$7</c:f>
              <c:strCache>
                <c:ptCount val="4"/>
                <c:pt idx="0">
                  <c:v>Cluster1</c:v>
                </c:pt>
                <c:pt idx="1">
                  <c:v>Cluster2</c:v>
                </c:pt>
                <c:pt idx="2">
                  <c:v>Cluster3</c:v>
                </c:pt>
                <c:pt idx="3">
                  <c:v>Cluster4</c:v>
                </c:pt>
              </c:strCache>
            </c:strRef>
          </c:cat>
          <c:val>
            <c:numRef>
              <c:f>Cluster_Anteile!$C$4:$C$7</c:f>
              <c:numCache>
                <c:formatCode>0%</c:formatCode>
                <c:ptCount val="4"/>
                <c:pt idx="0">
                  <c:v>0.13</c:v>
                </c:pt>
                <c:pt idx="1">
                  <c:v>0.09</c:v>
                </c:pt>
                <c:pt idx="2">
                  <c:v>0.48</c:v>
                </c:pt>
                <c:pt idx="3">
                  <c:v>0.3</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spPr>
    <a:noFill/>
    <a:ln>
      <a:noFill/>
    </a:ln>
  </c:sp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0.56143</cdr:x>
      <cdr:y>0.3116</cdr:y>
    </cdr:from>
    <cdr:to>
      <cdr:x>0.72259</cdr:x>
      <cdr:y>0.45665</cdr:y>
    </cdr:to>
    <cdr:sp macro="" textlink="">
      <cdr:nvSpPr>
        <cdr:cNvPr id="2" name="Textfeld 1"/>
        <cdr:cNvSpPr txBox="1"/>
      </cdr:nvSpPr>
      <cdr:spPr>
        <a:xfrm xmlns:a="http://schemas.openxmlformats.org/drawingml/2006/main">
          <a:off x="4048126" y="1138224"/>
          <a:ext cx="1162056" cy="529847"/>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de-AT" sz="1400" b="1">
              <a:solidFill>
                <a:schemeClr val="bg1"/>
              </a:solidFill>
              <a:latin typeface="Arial" panose="020B0604020202020204" pitchFamily="34" charset="0"/>
              <a:cs typeface="Arial" panose="020B0604020202020204" pitchFamily="34" charset="0"/>
            </a:rPr>
            <a:t>Hedonisten</a:t>
          </a:r>
        </a:p>
        <a:p xmlns:a="http://schemas.openxmlformats.org/drawingml/2006/main">
          <a:pPr algn="ctr"/>
          <a:r>
            <a:rPr lang="de-AT" sz="1400" b="1">
              <a:solidFill>
                <a:schemeClr val="bg1"/>
              </a:solidFill>
              <a:latin typeface="Arial" panose="020B0604020202020204" pitchFamily="34" charset="0"/>
              <a:cs typeface="Arial" panose="020B0604020202020204" pitchFamily="34" charset="0"/>
            </a:rPr>
            <a:t>9%</a:t>
          </a:r>
        </a:p>
      </cdr:txBody>
    </cdr:sp>
  </cdr:relSizeAnchor>
  <cdr:relSizeAnchor xmlns:cdr="http://schemas.openxmlformats.org/drawingml/2006/chartDrawing">
    <cdr:from>
      <cdr:x>0.48613</cdr:x>
      <cdr:y>0.13907</cdr:y>
    </cdr:from>
    <cdr:to>
      <cdr:x>0.64993</cdr:x>
      <cdr:y>0.28411</cdr:y>
    </cdr:to>
    <cdr:sp macro="" textlink="">
      <cdr:nvSpPr>
        <cdr:cNvPr id="3" name="Textfeld 1"/>
        <cdr:cNvSpPr txBox="1"/>
      </cdr:nvSpPr>
      <cdr:spPr>
        <a:xfrm xmlns:a="http://schemas.openxmlformats.org/drawingml/2006/main">
          <a:off x="3505201" y="508000"/>
          <a:ext cx="1181099" cy="529803"/>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400" b="1">
              <a:solidFill>
                <a:schemeClr val="bg1"/>
              </a:solidFill>
              <a:latin typeface="Arial" panose="020B0604020202020204" pitchFamily="34" charset="0"/>
              <a:cs typeface="Arial" panose="020B0604020202020204" pitchFamily="34" charset="0"/>
            </a:rPr>
            <a:t>Indifferente</a:t>
          </a:r>
        </a:p>
        <a:p xmlns:a="http://schemas.openxmlformats.org/drawingml/2006/main">
          <a:pPr algn="ctr"/>
          <a:r>
            <a:rPr lang="de-AT" sz="1400" b="1">
              <a:solidFill>
                <a:schemeClr val="bg1"/>
              </a:solidFill>
              <a:latin typeface="Arial" panose="020B0604020202020204" pitchFamily="34" charset="0"/>
              <a:cs typeface="Arial" panose="020B0604020202020204" pitchFamily="34" charset="0"/>
            </a:rPr>
            <a:t>13%</a:t>
          </a:r>
        </a:p>
      </cdr:txBody>
    </cdr:sp>
  </cdr:relSizeAnchor>
  <cdr:relSizeAnchor xmlns:cdr="http://schemas.openxmlformats.org/drawingml/2006/chartDrawing">
    <cdr:from>
      <cdr:x>0.31044</cdr:x>
      <cdr:y>0.29813</cdr:y>
    </cdr:from>
    <cdr:to>
      <cdr:x>0.47556</cdr:x>
      <cdr:y>0.44317</cdr:y>
    </cdr:to>
    <cdr:sp macro="" textlink="">
      <cdr:nvSpPr>
        <cdr:cNvPr id="4" name="Textfeld 1"/>
        <cdr:cNvSpPr txBox="1"/>
      </cdr:nvSpPr>
      <cdr:spPr>
        <a:xfrm xmlns:a="http://schemas.openxmlformats.org/drawingml/2006/main">
          <a:off x="2238405" y="1089021"/>
          <a:ext cx="1190596" cy="529802"/>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400" b="1">
              <a:solidFill>
                <a:sysClr val="windowText" lastClr="000000"/>
              </a:solidFill>
              <a:latin typeface="Arial" panose="020B0604020202020204" pitchFamily="34" charset="0"/>
              <a:cs typeface="Arial" panose="020B0604020202020204" pitchFamily="34" charset="0"/>
            </a:rPr>
            <a:t>Optimierer</a:t>
          </a:r>
        </a:p>
        <a:p xmlns:a="http://schemas.openxmlformats.org/drawingml/2006/main">
          <a:pPr algn="ctr"/>
          <a:r>
            <a:rPr lang="de-AT" sz="1400" b="1">
              <a:solidFill>
                <a:sysClr val="windowText" lastClr="000000"/>
              </a:solidFill>
              <a:latin typeface="Arial" panose="020B0604020202020204" pitchFamily="34" charset="0"/>
              <a:cs typeface="Arial" panose="020B0604020202020204" pitchFamily="34" charset="0"/>
            </a:rPr>
            <a:t>30%</a:t>
          </a:r>
        </a:p>
      </cdr:txBody>
    </cdr:sp>
  </cdr:relSizeAnchor>
  <cdr:relSizeAnchor xmlns:cdr="http://schemas.openxmlformats.org/drawingml/2006/chartDrawing">
    <cdr:from>
      <cdr:x>0.40951</cdr:x>
      <cdr:y>0.6558</cdr:y>
    </cdr:from>
    <cdr:to>
      <cdr:x>0.60238</cdr:x>
      <cdr:y>0.83051</cdr:y>
    </cdr:to>
    <cdr:sp macro="" textlink="">
      <cdr:nvSpPr>
        <cdr:cNvPr id="5" name="Textfeld 4"/>
        <cdr:cNvSpPr txBox="1"/>
      </cdr:nvSpPr>
      <cdr:spPr>
        <a:xfrm xmlns:a="http://schemas.openxmlformats.org/drawingml/2006/main">
          <a:off x="2952751" y="2395532"/>
          <a:ext cx="1390665" cy="638182"/>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de-AT" sz="1400" b="1">
              <a:solidFill>
                <a:sysClr val="windowText" lastClr="000000"/>
              </a:solidFill>
              <a:latin typeface="Arial" panose="020B0604020202020204" pitchFamily="34" charset="0"/>
              <a:cs typeface="Arial" panose="020B0604020202020204" pitchFamily="34" charset="0"/>
            </a:rPr>
            <a:t>Professionals</a:t>
          </a:r>
        </a:p>
        <a:p xmlns:a="http://schemas.openxmlformats.org/drawingml/2006/main">
          <a:pPr algn="ctr"/>
          <a:r>
            <a:rPr lang="de-AT" sz="1400" b="1">
              <a:solidFill>
                <a:sysClr val="windowText" lastClr="000000"/>
              </a:solidFill>
              <a:latin typeface="Arial" panose="020B0604020202020204" pitchFamily="34" charset="0"/>
              <a:cs typeface="Arial" panose="020B0604020202020204" pitchFamily="34" charset="0"/>
            </a:rPr>
            <a:t>48%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02985E-5198-4A59-9FAB-9EE3FBF36347}" type="datetimeFigureOut">
              <a:rPr lang="de-AT" smtClean="0"/>
              <a:t>11.01.2018</a:t>
            </a:fld>
            <a:endParaRPr lang="de-AT"/>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4F5839-4272-4876-8053-9566298FCB42}" type="slidenum">
              <a:rPr lang="de-AT" smtClean="0"/>
              <a:t>‹Nr.›</a:t>
            </a:fld>
            <a:endParaRPr lang="de-AT"/>
          </a:p>
        </p:txBody>
      </p:sp>
    </p:spTree>
    <p:extLst>
      <p:ext uri="{BB962C8B-B14F-4D97-AF65-F5344CB8AC3E}">
        <p14:creationId xmlns:p14="http://schemas.microsoft.com/office/powerpoint/2010/main" val="202505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894F5839-4272-4876-8053-9566298FCB42}" type="slidenum">
              <a:rPr lang="de-AT" smtClean="0"/>
              <a:t>1</a:t>
            </a:fld>
            <a:endParaRPr lang="de-AT"/>
          </a:p>
        </p:txBody>
      </p:sp>
    </p:spTree>
    <p:extLst>
      <p:ext uri="{BB962C8B-B14F-4D97-AF65-F5344CB8AC3E}">
        <p14:creationId xmlns:p14="http://schemas.microsoft.com/office/powerpoint/2010/main" val="49800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AT"/>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t>‹Nr.›</a:t>
            </a:fld>
            <a:endParaRPr lang="de-AT"/>
          </a:p>
        </p:txBody>
      </p:sp>
      <p:sp>
        <p:nvSpPr>
          <p:cNvPr id="11"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218827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t>‹Nr.›</a:t>
            </a:fld>
            <a:endParaRPr lang="de-AT"/>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t>Dr. Siegrun Klug     FH NW Schweiz     11.1.2018</a:t>
            </a:r>
            <a:endParaRPr lang="de-AT"/>
          </a:p>
        </p:txBody>
      </p:sp>
    </p:spTree>
    <p:extLst>
      <p:ext uri="{BB962C8B-B14F-4D97-AF65-F5344CB8AC3E}">
        <p14:creationId xmlns:p14="http://schemas.microsoft.com/office/powerpoint/2010/main" val="126735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t>‹Nr.›</a:t>
            </a:fld>
            <a:endParaRPr lang="de-AT"/>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413766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folie Überschrift 2 zeilig">
    <p:spTree>
      <p:nvGrpSpPr>
        <p:cNvPr id="1" name=""/>
        <p:cNvGrpSpPr/>
        <p:nvPr/>
      </p:nvGrpSpPr>
      <p:grpSpPr>
        <a:xfrm>
          <a:off x="0" y="0"/>
          <a:ext cx="0" cy="0"/>
          <a:chOff x="0" y="0"/>
          <a:chExt cx="0" cy="0"/>
        </a:xfrm>
      </p:grpSpPr>
      <p:sp>
        <p:nvSpPr>
          <p:cNvPr id="2" name="Titel 1"/>
          <p:cNvSpPr>
            <a:spLocks noGrp="1"/>
          </p:cNvSpPr>
          <p:nvPr>
            <p:ph type="title"/>
          </p:nvPr>
        </p:nvSpPr>
        <p:spPr>
          <a:xfrm>
            <a:off x="428596" y="571480"/>
            <a:ext cx="8229600" cy="714380"/>
          </a:xfrm>
        </p:spPr>
        <p:txBody>
          <a:bodyPr>
            <a:noAutofit/>
          </a:bodyPr>
          <a:lstStyle>
            <a:lvl1pPr algn="l">
              <a:defRPr sz="2400">
                <a:solidFill>
                  <a:srgbClr val="008080"/>
                </a:solidFill>
                <a:latin typeface="Arial" pitchFamily="34" charset="0"/>
                <a:cs typeface="Arial" pitchFamily="34" charset="0"/>
              </a:defRPr>
            </a:lvl1pPr>
          </a:lstStyle>
          <a:p>
            <a:r>
              <a:rPr lang="de-DE" dirty="0" smtClean="0"/>
              <a:t>Titelmasterformat durch Klicken bearbeiten</a:t>
            </a:r>
            <a:endParaRPr lang="de-DE" dirty="0"/>
          </a:p>
        </p:txBody>
      </p:sp>
      <p:sp>
        <p:nvSpPr>
          <p:cNvPr id="12" name="Untertitel 2"/>
          <p:cNvSpPr>
            <a:spLocks noGrp="1"/>
          </p:cNvSpPr>
          <p:nvPr>
            <p:ph type="subTitle" idx="14"/>
          </p:nvPr>
        </p:nvSpPr>
        <p:spPr>
          <a:xfrm>
            <a:off x="428596" y="1301960"/>
            <a:ext cx="8229600" cy="396000"/>
          </a:xfrm>
        </p:spPr>
        <p:txBody>
          <a:bodyPr>
            <a:noAutofit/>
          </a:bodyPr>
          <a:lstStyle>
            <a:lvl1pPr marL="0" indent="0" algn="l">
              <a:buNone/>
              <a:defRPr sz="2000" b="0">
                <a:solidFill>
                  <a:schemeClr val="accent2"/>
                </a:solidFill>
                <a:latin typeface="Arial" pitchFamily="34" charset="0"/>
                <a:cs typeface="Arial" pitchFamily="34" charset="0"/>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smtClean="0"/>
              <a:t>Click to edit Master subtitle style</a:t>
            </a:r>
            <a:endParaRPr lang="de-DE" dirty="0"/>
          </a:p>
        </p:txBody>
      </p:sp>
      <p:sp>
        <p:nvSpPr>
          <p:cNvPr id="13" name="Textplatzhalter 12"/>
          <p:cNvSpPr>
            <a:spLocks noGrp="1"/>
          </p:cNvSpPr>
          <p:nvPr>
            <p:ph type="body" sz="quarter" idx="18"/>
          </p:nvPr>
        </p:nvSpPr>
        <p:spPr>
          <a:xfrm>
            <a:off x="428626" y="2000240"/>
            <a:ext cx="8215313" cy="3705456"/>
          </a:xfrm>
        </p:spPr>
        <p:txBody>
          <a:bodyPr>
            <a:noAutofit/>
          </a:bodyPr>
          <a:lstStyle>
            <a:lvl1pPr algn="l">
              <a:buNone/>
              <a:defRPr b="0" i="0"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smtClean="0"/>
          </a:p>
        </p:txBody>
      </p:sp>
      <p:sp>
        <p:nvSpPr>
          <p:cNvPr id="6" name="Datumsplatzhalter 15"/>
          <p:cNvSpPr>
            <a:spLocks noGrp="1"/>
          </p:cNvSpPr>
          <p:nvPr>
            <p:ph type="dt" sz="half" idx="19"/>
          </p:nvPr>
        </p:nvSpPr>
        <p:spPr>
          <a:xfrm>
            <a:off x="457200" y="6497638"/>
            <a:ext cx="2133600" cy="215900"/>
          </a:xfrm>
          <a:prstGeom prst="rect">
            <a:avLst/>
          </a:prstGeom>
        </p:spPr>
        <p:txBody>
          <a:bodyPr lIns="65306" tIns="32653" rIns="65306" bIns="32653"/>
          <a:lstStyle>
            <a:lvl1pPr>
              <a:defRPr smtClean="0"/>
            </a:lvl1pPr>
          </a:lstStyle>
          <a:p>
            <a:pPr>
              <a:defRPr/>
            </a:pPr>
            <a:endParaRPr lang="de-DE" dirty="0">
              <a:solidFill>
                <a:srgbClr val="FFFFFF">
                  <a:lumMod val="65000"/>
                </a:srgbClr>
              </a:solidFill>
            </a:endParaRPr>
          </a:p>
        </p:txBody>
      </p:sp>
      <p:sp>
        <p:nvSpPr>
          <p:cNvPr id="7" name="Foliennummernplatzhalter 16"/>
          <p:cNvSpPr>
            <a:spLocks noGrp="1"/>
          </p:cNvSpPr>
          <p:nvPr>
            <p:ph type="sldNum" sz="quarter" idx="20"/>
          </p:nvPr>
        </p:nvSpPr>
        <p:spPr>
          <a:xfrm>
            <a:off x="6553200" y="6497638"/>
            <a:ext cx="2133600" cy="215900"/>
          </a:xfrm>
          <a:prstGeom prst="rect">
            <a:avLst/>
          </a:prstGeom>
        </p:spPr>
        <p:txBody>
          <a:bodyPr/>
          <a:lstStyle>
            <a:lvl1pPr>
              <a:defRPr/>
            </a:lvl1pPr>
          </a:lstStyle>
          <a:p>
            <a:pPr>
              <a:defRPr/>
            </a:pPr>
            <a:fld id="{E49D4F25-B506-47D9-99AD-443659B927E1}" type="slidenum">
              <a:rPr lang="de-DE">
                <a:solidFill>
                  <a:srgbClr val="FFFFFF">
                    <a:lumMod val="65000"/>
                  </a:srgbClr>
                </a:solidFill>
              </a:rPr>
              <a:pPr>
                <a:defRPr/>
              </a:pPr>
              <a:t>‹Nr.›</a:t>
            </a:fld>
            <a:endParaRPr lang="de-DE" dirty="0">
              <a:solidFill>
                <a:srgbClr val="FFFFFF">
                  <a:lumMod val="65000"/>
                </a:srgbClr>
              </a:solidFill>
            </a:endParaRP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
        <p:nvSpPr>
          <p:cNvPr id="9" name="Fußzeilenplatzhalter 6"/>
          <p:cNvSpPr>
            <a:spLocks noGrp="1"/>
          </p:cNvSpPr>
          <p:nvPr>
            <p:ph type="ftr" sz="quarter" idx="3"/>
          </p:nvPr>
        </p:nvSpPr>
        <p:spPr>
          <a:xfrm>
            <a:off x="3124200" y="6497638"/>
            <a:ext cx="2895600" cy="215900"/>
          </a:xfrm>
          <a:prstGeom prst="rect">
            <a:avLst/>
          </a:prstGeom>
        </p:spPr>
        <p:txBody>
          <a:bodyPr lIns="65306" tIns="32653" rIns="65306" bIns="32653"/>
          <a:lstStyle>
            <a:lvl1pPr algn="ctr">
              <a:defRPr sz="1000">
                <a:solidFill>
                  <a:schemeClr val="bg1">
                    <a:lumMod val="65000"/>
                  </a:schemeClr>
                </a:solidFill>
              </a:defRPr>
            </a:lvl1p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Tree>
    <p:extLst>
      <p:ext uri="{BB962C8B-B14F-4D97-AF65-F5344CB8AC3E}">
        <p14:creationId xmlns:p14="http://schemas.microsoft.com/office/powerpoint/2010/main" val="13029137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folie">
    <p:spTree>
      <p:nvGrpSpPr>
        <p:cNvPr id="1" name=""/>
        <p:cNvGrpSpPr/>
        <p:nvPr/>
      </p:nvGrpSpPr>
      <p:grpSpPr>
        <a:xfrm>
          <a:off x="0" y="0"/>
          <a:ext cx="0" cy="0"/>
          <a:chOff x="0" y="0"/>
          <a:chExt cx="0" cy="0"/>
        </a:xfrm>
      </p:grpSpPr>
      <p:sp>
        <p:nvSpPr>
          <p:cNvPr id="2" name="Titel 1"/>
          <p:cNvSpPr>
            <a:spLocks noGrp="1"/>
          </p:cNvSpPr>
          <p:nvPr>
            <p:ph type="title"/>
          </p:nvPr>
        </p:nvSpPr>
        <p:spPr>
          <a:xfrm>
            <a:off x="428596" y="571480"/>
            <a:ext cx="8229600" cy="439718"/>
          </a:xfrm>
        </p:spPr>
        <p:txBody>
          <a:bodyPr>
            <a:noAutofit/>
          </a:bodyPr>
          <a:lstStyle>
            <a:lvl1pPr algn="l">
              <a:defRPr sz="2400">
                <a:solidFill>
                  <a:srgbClr val="008080"/>
                </a:solidFill>
                <a:latin typeface="Arial" pitchFamily="34" charset="0"/>
                <a:cs typeface="Arial" pitchFamily="34" charset="0"/>
              </a:defRPr>
            </a:lvl1pPr>
          </a:lstStyle>
          <a:p>
            <a:r>
              <a:rPr lang="en-US" dirty="0" smtClean="0"/>
              <a:t>Click to edit Master title style</a:t>
            </a:r>
            <a:endParaRPr lang="de-DE" dirty="0"/>
          </a:p>
        </p:txBody>
      </p:sp>
      <p:sp>
        <p:nvSpPr>
          <p:cNvPr id="12" name="Untertitel 2"/>
          <p:cNvSpPr>
            <a:spLocks noGrp="1"/>
          </p:cNvSpPr>
          <p:nvPr>
            <p:ph type="subTitle" idx="14"/>
          </p:nvPr>
        </p:nvSpPr>
        <p:spPr>
          <a:xfrm>
            <a:off x="428596" y="1000108"/>
            <a:ext cx="8229600" cy="396000"/>
          </a:xfrm>
        </p:spPr>
        <p:txBody>
          <a:bodyPr>
            <a:noAutofit/>
          </a:bodyPr>
          <a:lstStyle>
            <a:lvl1pPr marL="0" indent="0" algn="l">
              <a:buNone/>
              <a:defRPr sz="2000" b="0">
                <a:solidFill>
                  <a:schemeClr val="accent2"/>
                </a:solidFill>
                <a:latin typeface="Arial" pitchFamily="34" charset="0"/>
                <a:cs typeface="Arial" pitchFamily="34" charset="0"/>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smtClean="0"/>
              <a:t>Click to edit Master subtitle style</a:t>
            </a:r>
            <a:endParaRPr lang="de-DE" dirty="0"/>
          </a:p>
        </p:txBody>
      </p:sp>
      <p:sp>
        <p:nvSpPr>
          <p:cNvPr id="13" name="Textplatzhalter 12"/>
          <p:cNvSpPr>
            <a:spLocks noGrp="1"/>
          </p:cNvSpPr>
          <p:nvPr>
            <p:ph type="body" sz="quarter" idx="18"/>
          </p:nvPr>
        </p:nvSpPr>
        <p:spPr>
          <a:xfrm>
            <a:off x="428626" y="1705196"/>
            <a:ext cx="8215313" cy="4000500"/>
          </a:xfrm>
        </p:spPr>
        <p:txBody>
          <a:bodyPr>
            <a:noAutofit/>
          </a:bodyPr>
          <a:lstStyle>
            <a:lvl1pPr algn="l">
              <a:buNone/>
              <a:defRPr b="0" i="0"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smtClean="0"/>
          </a:p>
        </p:txBody>
      </p:sp>
      <p:sp>
        <p:nvSpPr>
          <p:cNvPr id="6" name="Datumsplatzhalter 15"/>
          <p:cNvSpPr>
            <a:spLocks noGrp="1"/>
          </p:cNvSpPr>
          <p:nvPr>
            <p:ph type="dt" sz="half" idx="19"/>
          </p:nvPr>
        </p:nvSpPr>
        <p:spPr>
          <a:xfrm>
            <a:off x="457200" y="6497638"/>
            <a:ext cx="2133600" cy="215900"/>
          </a:xfrm>
          <a:prstGeom prst="rect">
            <a:avLst/>
          </a:prstGeom>
        </p:spPr>
        <p:txBody>
          <a:bodyPr lIns="65306" tIns="32653" rIns="65306" bIns="32653"/>
          <a:lstStyle>
            <a:lvl1pPr>
              <a:defRPr smtClean="0"/>
            </a:lvl1pPr>
          </a:lstStyle>
          <a:p>
            <a:pPr>
              <a:defRPr/>
            </a:pPr>
            <a:endParaRPr lang="de-DE" dirty="0">
              <a:solidFill>
                <a:srgbClr val="FFFFFF">
                  <a:lumMod val="65000"/>
                </a:srgbClr>
              </a:solidFill>
            </a:endParaRPr>
          </a:p>
        </p:txBody>
      </p:sp>
      <p:sp>
        <p:nvSpPr>
          <p:cNvPr id="7" name="Foliennummernplatzhalter 16"/>
          <p:cNvSpPr>
            <a:spLocks noGrp="1"/>
          </p:cNvSpPr>
          <p:nvPr>
            <p:ph type="sldNum" sz="quarter" idx="20"/>
          </p:nvPr>
        </p:nvSpPr>
        <p:spPr>
          <a:xfrm>
            <a:off x="6553200" y="6497638"/>
            <a:ext cx="2133600" cy="215900"/>
          </a:xfrm>
          <a:prstGeom prst="rect">
            <a:avLst/>
          </a:prstGeom>
        </p:spPr>
        <p:txBody>
          <a:bodyPr/>
          <a:lstStyle>
            <a:lvl1pPr>
              <a:defRPr/>
            </a:lvl1pPr>
          </a:lstStyle>
          <a:p>
            <a:pPr>
              <a:defRPr/>
            </a:pPr>
            <a:fld id="{A1827D68-3F58-4575-9E5D-39FC553B4A43}" type="slidenum">
              <a:rPr lang="de-DE">
                <a:solidFill>
                  <a:srgbClr val="FFFFFF">
                    <a:lumMod val="65000"/>
                  </a:srgbClr>
                </a:solidFill>
              </a:rPr>
              <a:pPr>
                <a:defRPr/>
              </a:pPr>
              <a:t>‹Nr.›</a:t>
            </a:fld>
            <a:endParaRPr lang="de-DE" dirty="0">
              <a:solidFill>
                <a:srgbClr val="FFFFFF">
                  <a:lumMod val="65000"/>
                </a:srgbClr>
              </a:solidFill>
            </a:endParaRPr>
          </a:p>
        </p:txBody>
      </p:sp>
      <p:pic>
        <p:nvPicPr>
          <p:cNvPr id="3" name="Grafik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
        <p:nvSpPr>
          <p:cNvPr id="9" name="Fußzeilenplatzhalter 6"/>
          <p:cNvSpPr>
            <a:spLocks noGrp="1"/>
          </p:cNvSpPr>
          <p:nvPr>
            <p:ph type="ftr" sz="quarter" idx="3"/>
          </p:nvPr>
        </p:nvSpPr>
        <p:spPr>
          <a:xfrm>
            <a:off x="3124200" y="6497638"/>
            <a:ext cx="2895600" cy="215900"/>
          </a:xfrm>
          <a:prstGeom prst="rect">
            <a:avLst/>
          </a:prstGeom>
        </p:spPr>
        <p:txBody>
          <a:bodyPr lIns="65306" tIns="32653" rIns="65306" bIns="32653"/>
          <a:lstStyle>
            <a:lvl1pPr algn="ctr">
              <a:defRPr sz="1000">
                <a:solidFill>
                  <a:schemeClr val="bg1">
                    <a:lumMod val="65000"/>
                  </a:schemeClr>
                </a:solidFill>
              </a:defRPr>
            </a:lvl1p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Tree>
    <p:extLst>
      <p:ext uri="{BB962C8B-B14F-4D97-AF65-F5344CB8AC3E}">
        <p14:creationId xmlns:p14="http://schemas.microsoft.com/office/powerpoint/2010/main" val="253558857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AT"/>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1"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43709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2401503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6" name="Foliennummernplatzhalter 5"/>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2571352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Foliennummernplatzhalter 6"/>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4013463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9" name="Foliennummernplatzhalter 8"/>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2" name="Fußzeilenplatzhalter 1"/>
          <p:cNvSpPr>
            <a:spLocks noGrp="1"/>
          </p:cNvSpPr>
          <p:nvPr>
            <p:ph type="ftr" sz="quarter" idx="1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558594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5" name="Foliennummernplatzhalter 4"/>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426848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6347048" cy="562074"/>
          </a:xfrm>
        </p:spPr>
        <p:txBody>
          <a:bodyPr>
            <a:noAutofit/>
          </a:bodyPr>
          <a:lstStyle>
            <a:lvl1pPr>
              <a:defRPr sz="3200" b="1"/>
            </a:lvl1pPr>
          </a:lstStyle>
          <a:p>
            <a:r>
              <a:rPr lang="de-DE" dirty="0" smtClean="0"/>
              <a:t>Titelmasterformat durch Klicken bearbeiten</a:t>
            </a:r>
            <a:endParaRPr lang="de-AT" dirty="0"/>
          </a:p>
        </p:txBody>
      </p:sp>
      <p:sp>
        <p:nvSpPr>
          <p:cNvPr id="3" name="Inhaltsplatzhalter 2"/>
          <p:cNvSpPr>
            <a:spLocks noGrp="1"/>
          </p:cNvSpPr>
          <p:nvPr>
            <p:ph idx="1"/>
          </p:nvPr>
        </p:nvSpPr>
        <p:spPr/>
        <p:txBody>
          <a:bodyPr/>
          <a:lstStyle>
            <a:lvl1pPr>
              <a:defRPr sz="2000"/>
            </a:lvl1pPr>
            <a:lvl2pPr>
              <a:defRPr sz="2000"/>
            </a:lvl2pPr>
            <a:lvl3pPr>
              <a:defRPr sz="1800"/>
            </a:lvl3pPr>
            <a:lvl4pPr>
              <a:defRPr sz="1800"/>
            </a:lvl4pPr>
            <a:lvl5pPr>
              <a:defRPr sz="18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6" name="Foliennummernplatzhalter 5"/>
          <p:cNvSpPr>
            <a:spLocks noGrp="1"/>
          </p:cNvSpPr>
          <p:nvPr>
            <p:ph type="sldNum" sz="quarter" idx="12"/>
          </p:nvPr>
        </p:nvSpPr>
        <p:spPr/>
        <p:txBody>
          <a:bodyPr/>
          <a:lstStyle/>
          <a:p>
            <a:fld id="{55F89632-CE16-4691-A534-5152F04A20CF}" type="slidenum">
              <a:rPr lang="de-AT" smtClean="0"/>
              <a:t>‹Nr.›</a:t>
            </a:fld>
            <a:endParaRPr lang="de-AT"/>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t>Dr. Siegrun Klug     FH NW Schweiz     11.1.2018</a:t>
            </a:r>
            <a:endParaRPr lang="de-AT" dirty="0"/>
          </a:p>
        </p:txBody>
      </p:sp>
    </p:spTree>
    <p:extLst>
      <p:ext uri="{BB962C8B-B14F-4D97-AF65-F5344CB8AC3E}">
        <p14:creationId xmlns:p14="http://schemas.microsoft.com/office/powerpoint/2010/main" val="3451306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8"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1059021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Foliennummernplatzhalter 6"/>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313719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Foliennummernplatzhalter 6"/>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5874410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2526226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12"/>
          </p:nvPr>
        </p:nvSpPr>
        <p:spPr/>
        <p:txBody>
          <a:body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98177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6" name="Foliennummernplatzhalter 5"/>
          <p:cNvSpPr>
            <a:spLocks noGrp="1"/>
          </p:cNvSpPr>
          <p:nvPr>
            <p:ph type="sldNum" sz="quarter" idx="12"/>
          </p:nvPr>
        </p:nvSpPr>
        <p:spPr/>
        <p:txBody>
          <a:bodyPr/>
          <a:lstStyle/>
          <a:p>
            <a:fld id="{55F89632-CE16-4691-A534-5152F04A20CF}" type="slidenum">
              <a:rPr lang="de-AT" smtClean="0"/>
              <a:t>‹Nr.›</a:t>
            </a:fld>
            <a:endParaRPr lang="de-AT"/>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2142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Foliennummernplatzhalter 6"/>
          <p:cNvSpPr>
            <a:spLocks noGrp="1"/>
          </p:cNvSpPr>
          <p:nvPr>
            <p:ph type="sldNum" sz="quarter" idx="12"/>
          </p:nvPr>
        </p:nvSpPr>
        <p:spPr/>
        <p:txBody>
          <a:bodyPr/>
          <a:lstStyle/>
          <a:p>
            <a:fld id="{55F89632-CE16-4691-A534-5152F04A20CF}" type="slidenum">
              <a:rPr lang="de-AT" smtClean="0"/>
              <a:t>‹Nr.›</a:t>
            </a:fld>
            <a:endParaRPr lang="de-AT"/>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57279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9" name="Foliennummernplatzhalter 8"/>
          <p:cNvSpPr>
            <a:spLocks noGrp="1"/>
          </p:cNvSpPr>
          <p:nvPr>
            <p:ph type="sldNum" sz="quarter" idx="12"/>
          </p:nvPr>
        </p:nvSpPr>
        <p:spPr/>
        <p:txBody>
          <a:bodyPr/>
          <a:lstStyle/>
          <a:p>
            <a:fld id="{55F89632-CE16-4691-A534-5152F04A20CF}" type="slidenum">
              <a:rPr lang="de-AT" smtClean="0"/>
              <a:t>‹Nr.›</a:t>
            </a:fld>
            <a:endParaRPr lang="de-AT"/>
          </a:p>
        </p:txBody>
      </p:sp>
      <p:sp>
        <p:nvSpPr>
          <p:cNvPr id="12" name="Fußzeilenplatzhalter 1"/>
          <p:cNvSpPr>
            <a:spLocks noGrp="1"/>
          </p:cNvSpPr>
          <p:nvPr>
            <p:ph type="ftr" sz="quarter" idx="13"/>
          </p:nvPr>
        </p:nvSpPr>
        <p:spPr>
          <a:xfrm>
            <a:off x="387896" y="6356350"/>
            <a:ext cx="5840288" cy="365125"/>
          </a:xfrm>
          <a:prstGeom prst="rect">
            <a:avLst/>
          </a:prstGeom>
        </p:spPr>
        <p:txBody>
          <a:bodyPr/>
          <a:lstStyle>
            <a:lvl1pPr>
              <a:defRPr sz="1200"/>
            </a:lvl1pPr>
          </a:lstStyle>
          <a:p>
            <a:r>
              <a:rPr lang="de-AT" smtClean="0"/>
              <a:t>Dr. Siegrun Klug     FH NW Schweiz     11.1.2018</a:t>
            </a:r>
            <a:endParaRPr lang="de-AT"/>
          </a:p>
        </p:txBody>
      </p:sp>
    </p:spTree>
    <p:extLst>
      <p:ext uri="{BB962C8B-B14F-4D97-AF65-F5344CB8AC3E}">
        <p14:creationId xmlns:p14="http://schemas.microsoft.com/office/powerpoint/2010/main" val="1250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5" name="Foliennummernplatzhalter 4"/>
          <p:cNvSpPr>
            <a:spLocks noGrp="1"/>
          </p:cNvSpPr>
          <p:nvPr>
            <p:ph type="sldNum" sz="quarter" idx="12"/>
          </p:nvPr>
        </p:nvSpPr>
        <p:spPr/>
        <p:txBody>
          <a:bodyPr/>
          <a:lstStyle/>
          <a:p>
            <a:fld id="{55F89632-CE16-4691-A534-5152F04A20CF}" type="slidenum">
              <a:rPr lang="de-AT" smtClean="0"/>
              <a:t>‹Nr.›</a:t>
            </a:fld>
            <a:endParaRPr lang="de-AT"/>
          </a:p>
        </p:txBody>
      </p:sp>
      <p:sp>
        <p:nvSpPr>
          <p:cNvPr id="9"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483835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55F89632-CE16-4691-A534-5152F04A20CF}" type="slidenum">
              <a:rPr lang="de-AT" smtClean="0"/>
              <a:t>‹Nr.›</a:t>
            </a:fld>
            <a:endParaRPr lang="de-AT"/>
          </a:p>
        </p:txBody>
      </p:sp>
      <p:sp>
        <p:nvSpPr>
          <p:cNvPr id="8"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188169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Foliennummernplatzhalter 6"/>
          <p:cNvSpPr>
            <a:spLocks noGrp="1"/>
          </p:cNvSpPr>
          <p:nvPr>
            <p:ph type="sldNum" sz="quarter" idx="12"/>
          </p:nvPr>
        </p:nvSpPr>
        <p:spPr/>
        <p:txBody>
          <a:bodyPr/>
          <a:lstStyle/>
          <a:p>
            <a:fld id="{55F89632-CE16-4691-A534-5152F04A20CF}" type="slidenum">
              <a:rPr lang="de-AT" smtClean="0"/>
              <a:t>‹Nr.›</a:t>
            </a:fld>
            <a:endParaRPr lang="de-AT"/>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35159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Foliennummernplatzhalter 6"/>
          <p:cNvSpPr>
            <a:spLocks noGrp="1"/>
          </p:cNvSpPr>
          <p:nvPr>
            <p:ph type="sldNum" sz="quarter" idx="12"/>
          </p:nvPr>
        </p:nvSpPr>
        <p:spPr/>
        <p:txBody>
          <a:bodyPr/>
          <a:lstStyle/>
          <a:p>
            <a:fld id="{55F89632-CE16-4691-A534-5152F04A20CF}" type="slidenum">
              <a:rPr lang="de-AT" smtClean="0"/>
              <a:t>‹Nr.›</a:t>
            </a:fld>
            <a:endParaRPr lang="de-AT"/>
          </a:p>
        </p:txBody>
      </p:sp>
      <p:sp>
        <p:nvSpPr>
          <p:cNvPr id="10"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137080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AT"/>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89632-CE16-4691-A534-5152F04A20CF}" type="slidenum">
              <a:rPr lang="de-AT" smtClean="0"/>
              <a:t>‹Nr.›</a:t>
            </a:fld>
            <a:endParaRPr lang="de-AT"/>
          </a:p>
        </p:txBody>
      </p:sp>
      <p:cxnSp>
        <p:nvCxnSpPr>
          <p:cNvPr id="8" name="Gerade Verbindung 7"/>
          <p:cNvCxnSpPr/>
          <p:nvPr userDrawn="1"/>
        </p:nvCxnSpPr>
        <p:spPr>
          <a:xfrm>
            <a:off x="0" y="908720"/>
            <a:ext cx="914400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020272" y="116632"/>
            <a:ext cx="16764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ußzeilenplatzhalter 1"/>
          <p:cNvSpPr>
            <a:spLocks noGrp="1"/>
          </p:cNvSpPr>
          <p:nvPr>
            <p:ph type="ftr" sz="quarter" idx="3"/>
          </p:nvPr>
        </p:nvSpPr>
        <p:spPr>
          <a:xfrm>
            <a:off x="387896" y="6356350"/>
            <a:ext cx="5840288" cy="36512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200"/>
            </a:lvl1pPr>
          </a:lstStyle>
          <a:p>
            <a:r>
              <a:rPr lang="de-AT" smtClean="0">
                <a:solidFill>
                  <a:prstClr val="black"/>
                </a:solidFill>
              </a:rPr>
              <a:t>Dr. Siegrun Klug     FH NW Schweiz     11.1.2018</a:t>
            </a:r>
            <a:endParaRPr lang="de-AT" dirty="0">
              <a:solidFill>
                <a:prstClr val="black"/>
              </a:solidFill>
            </a:endParaRPr>
          </a:p>
        </p:txBody>
      </p:sp>
      <p:pic>
        <p:nvPicPr>
          <p:cNvPr id="9" name="Grafik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Tree>
    <p:extLst>
      <p:ext uri="{BB962C8B-B14F-4D97-AF65-F5344CB8AC3E}">
        <p14:creationId xmlns:p14="http://schemas.microsoft.com/office/powerpoint/2010/main" val="661030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AT"/>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89632-CE16-4691-A534-5152F04A20CF}" type="slidenum">
              <a:rPr lang="de-AT" smtClean="0">
                <a:solidFill>
                  <a:prstClr val="black">
                    <a:tint val="75000"/>
                  </a:prstClr>
                </a:solidFill>
              </a:rPr>
              <a:pPr/>
              <a:t>‹Nr.›</a:t>
            </a:fld>
            <a:endParaRPr lang="de-AT">
              <a:solidFill>
                <a:prstClr val="black">
                  <a:tint val="75000"/>
                </a:prstClr>
              </a:solidFill>
            </a:endParaRPr>
          </a:p>
        </p:txBody>
      </p:sp>
      <p:cxnSp>
        <p:nvCxnSpPr>
          <p:cNvPr id="8" name="Gerade Verbindung 7"/>
          <p:cNvCxnSpPr/>
          <p:nvPr userDrawn="1"/>
        </p:nvCxnSpPr>
        <p:spPr>
          <a:xfrm>
            <a:off x="0" y="908720"/>
            <a:ext cx="914400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020272" y="116632"/>
            <a:ext cx="16764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ußzeilenplatzhalter 1"/>
          <p:cNvSpPr>
            <a:spLocks noGrp="1"/>
          </p:cNvSpPr>
          <p:nvPr>
            <p:ph type="ftr" sz="quarter" idx="3"/>
          </p:nvPr>
        </p:nvSpPr>
        <p:spPr>
          <a:xfrm>
            <a:off x="387896" y="6356350"/>
            <a:ext cx="5840288" cy="365125"/>
          </a:xfrm>
          <a:prstGeom prst="rect">
            <a:avLst/>
          </a:prstGeom>
        </p:spPr>
        <p:txBody>
          <a:bodyPr/>
          <a:lstStyle>
            <a:lvl1pPr>
              <a:defRPr sz="1200"/>
            </a:lvl1p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51866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wko.a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www.google.at/url?sa=i&amp;rct=j&amp;q=&amp;esrc=s&amp;frm=1&amp;source=images&amp;cd=&amp;cad=rja&amp;uact=8&amp;ved=0CAcQjRw&amp;url=http://www.taz.de/!54375/&amp;ei=TYYaVca4O8ac7gbUr4CIDQ&amp;bvm=bv.89381419,d.ZGU&amp;psig=AFQjCNEPPdi_DLpcjMkN3GnuEo8O6US17A&amp;ust=1427888058173721" TargetMode="External"/><Relationship Id="rId2" Type="http://schemas.openxmlformats.org/officeDocument/2006/relationships/hyperlink" Target="https://www.zukunftsinstitut.de/" TargetMode="Externa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wko.a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mailto:siegrun.klug@use-energy.at"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08520" y="2552124"/>
            <a:ext cx="7704856" cy="3323987"/>
          </a:xfrm>
          <a:prstGeom prst="rect">
            <a:avLst/>
          </a:prstGeom>
          <a:noFill/>
        </p:spPr>
        <p:txBody>
          <a:bodyPr wrap="square" rtlCol="0">
            <a:spAutoFit/>
          </a:bodyPr>
          <a:lstStyle/>
          <a:p>
            <a:pPr lvl="2"/>
            <a:r>
              <a:rPr lang="de-AT" sz="2400" b="1"/>
              <a:t>User-Involvement: </a:t>
            </a:r>
            <a:r>
              <a:rPr lang="de-AT" sz="2400" b="1" smtClean="0"/>
              <a:t>Ergebnisse</a:t>
            </a:r>
          </a:p>
          <a:p>
            <a:pPr lvl="2"/>
            <a:r>
              <a:rPr lang="de-AT" sz="2400" b="1" smtClean="0"/>
              <a:t>und </a:t>
            </a:r>
            <a:r>
              <a:rPr lang="de-AT" sz="2400" b="1"/>
              <a:t>Erfahrungen aus </a:t>
            </a:r>
            <a:r>
              <a:rPr lang="de-AT" sz="2400" b="1" smtClean="0"/>
              <a:t>dem</a:t>
            </a:r>
          </a:p>
          <a:p>
            <a:pPr lvl="2"/>
            <a:r>
              <a:rPr lang="de-AT" sz="2400" b="1" smtClean="0"/>
              <a:t>Projekt </a:t>
            </a:r>
            <a:r>
              <a:rPr lang="de-AT" sz="2400" b="1"/>
              <a:t>«Aspern Smart</a:t>
            </a:r>
          </a:p>
          <a:p>
            <a:pPr lvl="2"/>
            <a:r>
              <a:rPr lang="de-AT" sz="2400" b="1"/>
              <a:t>City Research</a:t>
            </a:r>
            <a:r>
              <a:rPr lang="de-AT" sz="2400" b="1" smtClean="0"/>
              <a:t>»</a:t>
            </a:r>
            <a:endParaRPr lang="de-AT" sz="2000" b="1" dirty="0" smtClean="0"/>
          </a:p>
          <a:p>
            <a:endParaRPr lang="de-AT" sz="2000" b="1" dirty="0"/>
          </a:p>
          <a:p>
            <a:pPr lvl="2"/>
            <a:r>
              <a:rPr lang="de-AT" sz="2000" b="1" dirty="0" err="1" smtClean="0"/>
              <a:t>the</a:t>
            </a:r>
            <a:r>
              <a:rPr lang="de-AT" sz="2000" b="1" dirty="0" smtClean="0"/>
              <a:t> </a:t>
            </a:r>
            <a:r>
              <a:rPr lang="de-AT" sz="2000" b="1" dirty="0" err="1" smtClean="0"/>
              <a:t>transition</a:t>
            </a:r>
            <a:r>
              <a:rPr lang="de-AT" sz="2000" b="1" dirty="0" smtClean="0"/>
              <a:t> </a:t>
            </a:r>
            <a:r>
              <a:rPr lang="de-AT" sz="2000" b="1" dirty="0" err="1" smtClean="0"/>
              <a:t>partners</a:t>
            </a:r>
            <a:endParaRPr lang="de-AT" sz="2000" b="1" dirty="0" smtClean="0"/>
          </a:p>
          <a:p>
            <a:pPr lvl="2"/>
            <a:endParaRPr lang="de-AT" sz="2000" b="1" dirty="0" smtClean="0"/>
          </a:p>
          <a:p>
            <a:pPr lvl="2"/>
            <a:endParaRPr lang="de-AT" dirty="0" smtClean="0"/>
          </a:p>
          <a:p>
            <a:pPr lvl="2"/>
            <a:r>
              <a:rPr lang="de-AT" dirty="0" smtClean="0"/>
              <a:t>Dr. </a:t>
            </a:r>
            <a:r>
              <a:rPr lang="de-AT" smtClean="0"/>
              <a:t>Siegrun Klug/ 11.1.2018</a:t>
            </a:r>
            <a:endParaRPr lang="de-AT" dirty="0" smtClean="0"/>
          </a:p>
          <a:p>
            <a:endParaRPr lang="de-AT"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726701"/>
            <a:ext cx="2950212" cy="2214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702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Das ASCR-Fest wird jährlich im Gebäude D12 für die TeilnehmerInnen am Forschungsprojekt abgehalten</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82" y="1850530"/>
            <a:ext cx="6950546" cy="460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4732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844823"/>
            <a:ext cx="2950212" cy="2214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Untertitel 2"/>
          <p:cNvSpPr txBox="1">
            <a:spLocks/>
          </p:cNvSpPr>
          <p:nvPr/>
        </p:nvSpPr>
        <p:spPr bwMode="auto">
          <a:xfrm>
            <a:off x="467544" y="1772816"/>
            <a:ext cx="4464496" cy="23042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ct val="20000"/>
              </a:spcBef>
              <a:spcAft>
                <a:spcPct val="0"/>
              </a:spcAft>
              <a:buFont typeface="Arial" pitchFamily="34" charset="0"/>
              <a:buNone/>
              <a:defRPr sz="2000" b="0" kern="1200">
                <a:solidFill>
                  <a:schemeClr val="accent2"/>
                </a:solidFill>
                <a:latin typeface="Arial" pitchFamily="34" charset="0"/>
                <a:ea typeface="+mn-ea"/>
                <a:cs typeface="Arial" pitchFamily="34" charset="0"/>
              </a:defRPr>
            </a:lvl1pPr>
            <a:lvl2pPr marL="457200" indent="0" algn="ctr" rtl="0" eaLnBrk="0" fontAlgn="base" hangingPunct="0">
              <a:spcBef>
                <a:spcPct val="20000"/>
              </a:spcBef>
              <a:spcAft>
                <a:spcPct val="0"/>
              </a:spcAft>
              <a:buClr>
                <a:schemeClr val="accent1"/>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Clr>
                <a:schemeClr val="accent1"/>
              </a:buClr>
              <a:buFont typeface="Symbol" pitchFamily="18" charset="2"/>
              <a:buNone/>
              <a:defRPr sz="20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Clr>
                <a:schemeClr val="accent1"/>
              </a:buClr>
              <a:buFont typeface="Wingdings" pitchFamily="2" charset="2"/>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Clr>
                <a:schemeClr val="accent1"/>
              </a:buClr>
              <a:buFont typeface="Wingdings" pitchFamily="2" charset="2"/>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171450" indent="-171450">
              <a:buFont typeface="Arial" panose="020B0604020202020204" pitchFamily="34" charset="0"/>
              <a:buChar char="•"/>
            </a:pPr>
            <a:r>
              <a:rPr lang="de-AT" sz="1600">
                <a:solidFill>
                  <a:schemeClr val="tx1"/>
                </a:solidFill>
                <a:latin typeface="+mn-lt"/>
              </a:rPr>
              <a:t>In der </a:t>
            </a:r>
            <a:r>
              <a:rPr lang="de-AT" sz="1600" b="1">
                <a:solidFill>
                  <a:schemeClr val="tx1"/>
                </a:solidFill>
                <a:latin typeface="+mn-lt"/>
              </a:rPr>
              <a:t>Seestadt Aspern </a:t>
            </a:r>
            <a:r>
              <a:rPr lang="de-AT" sz="1600">
                <a:solidFill>
                  <a:schemeClr val="tx1"/>
                </a:solidFill>
                <a:latin typeface="+mn-lt"/>
              </a:rPr>
              <a:t>wird ein </a:t>
            </a:r>
            <a:r>
              <a:rPr lang="de-AT" sz="1600" b="1">
                <a:solidFill>
                  <a:schemeClr val="tx1"/>
                </a:solidFill>
                <a:latin typeface="+mn-lt"/>
              </a:rPr>
              <a:t>Living Lab </a:t>
            </a:r>
            <a:r>
              <a:rPr lang="de-AT" sz="1600" smtClean="0">
                <a:solidFill>
                  <a:schemeClr val="tx1"/>
                </a:solidFill>
                <a:latin typeface="+mn-lt"/>
              </a:rPr>
              <a:t>eingerichtet</a:t>
            </a:r>
          </a:p>
          <a:p>
            <a:pPr marL="171450" indent="-171450">
              <a:buFont typeface="Arial" panose="020B0604020202020204" pitchFamily="34" charset="0"/>
              <a:buChar char="•"/>
            </a:pPr>
            <a:r>
              <a:rPr lang="de-AT" sz="1600" smtClean="0">
                <a:solidFill>
                  <a:schemeClr val="tx1"/>
                </a:solidFill>
                <a:latin typeface="+mn-lt"/>
              </a:rPr>
              <a:t>Ein </a:t>
            </a:r>
            <a:r>
              <a:rPr lang="de-AT" sz="1600" b="1" smtClean="0">
                <a:solidFill>
                  <a:schemeClr val="tx1"/>
                </a:solidFill>
                <a:latin typeface="+mn-lt"/>
              </a:rPr>
              <a:t>Wohngebäude</a:t>
            </a:r>
            <a:r>
              <a:rPr lang="de-AT" sz="1600" smtClean="0">
                <a:solidFill>
                  <a:schemeClr val="tx1"/>
                </a:solidFill>
                <a:latin typeface="+mn-lt"/>
              </a:rPr>
              <a:t> wird mit </a:t>
            </a:r>
            <a:r>
              <a:rPr lang="de-AT" sz="1600" b="1">
                <a:solidFill>
                  <a:schemeClr val="tx1"/>
                </a:solidFill>
                <a:latin typeface="+mn-lt"/>
              </a:rPr>
              <a:t>intelligenter Gebäudetechnik </a:t>
            </a:r>
            <a:r>
              <a:rPr lang="de-AT" sz="1600">
                <a:solidFill>
                  <a:schemeClr val="tx1"/>
                </a:solidFill>
                <a:latin typeface="+mn-lt"/>
              </a:rPr>
              <a:t>und</a:t>
            </a:r>
            <a:r>
              <a:rPr lang="de-AT" sz="1600" b="1">
                <a:solidFill>
                  <a:schemeClr val="tx1"/>
                </a:solidFill>
                <a:latin typeface="+mn-lt"/>
              </a:rPr>
              <a:t> Monitoringsystemen </a:t>
            </a:r>
            <a:r>
              <a:rPr lang="de-AT" sz="1600">
                <a:solidFill>
                  <a:schemeClr val="tx1"/>
                </a:solidFill>
                <a:latin typeface="+mn-lt"/>
              </a:rPr>
              <a:t>ausgestattet, um </a:t>
            </a:r>
            <a:r>
              <a:rPr lang="de-AT" sz="1600" b="1">
                <a:solidFill>
                  <a:schemeClr val="tx1"/>
                </a:solidFill>
                <a:latin typeface="+mn-lt"/>
              </a:rPr>
              <a:t>Daten zur Gebäudenutzung </a:t>
            </a:r>
            <a:r>
              <a:rPr lang="de-AT" sz="1600">
                <a:solidFill>
                  <a:schemeClr val="tx1"/>
                </a:solidFill>
                <a:latin typeface="+mn-lt"/>
              </a:rPr>
              <a:t>zu </a:t>
            </a:r>
            <a:r>
              <a:rPr lang="de-AT" sz="1600" smtClean="0">
                <a:solidFill>
                  <a:schemeClr val="tx1"/>
                </a:solidFill>
                <a:latin typeface="+mn-lt"/>
              </a:rPr>
              <a:t>sammeln</a:t>
            </a:r>
          </a:p>
          <a:p>
            <a:pPr marL="171450" indent="-171450">
              <a:buFont typeface="Arial" panose="020B0604020202020204" pitchFamily="34" charset="0"/>
              <a:buChar char="•"/>
            </a:pPr>
            <a:r>
              <a:rPr lang="de-AT" sz="1600" b="1" smtClean="0">
                <a:solidFill>
                  <a:schemeClr val="tx1"/>
                </a:solidFill>
                <a:latin typeface="+mn-lt"/>
              </a:rPr>
              <a:t>Smarte Lösungen </a:t>
            </a:r>
            <a:r>
              <a:rPr lang="de-AT" sz="1600" smtClean="0">
                <a:solidFill>
                  <a:schemeClr val="tx1"/>
                </a:solidFill>
                <a:latin typeface="+mn-lt"/>
              </a:rPr>
              <a:t>werden den BewohnerInnen zur Verfügung gestellt (ECO-Schalter, Heizungs- und Lüftungssteuerung)</a:t>
            </a:r>
            <a:endParaRPr lang="de-AT" sz="1600">
              <a:solidFill>
                <a:schemeClr val="tx1"/>
              </a:solidFill>
              <a:latin typeface="+mn-lt"/>
            </a:endParaRPr>
          </a:p>
        </p:txBody>
      </p:sp>
      <p:sp>
        <p:nvSpPr>
          <p:cNvPr id="14" name="Abgerundetes Rechteck 13"/>
          <p:cNvSpPr/>
          <p:nvPr/>
        </p:nvSpPr>
        <p:spPr>
          <a:xfrm>
            <a:off x="5220072" y="4293096"/>
            <a:ext cx="2952328" cy="194421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Untertitel 2"/>
          <p:cNvSpPr>
            <a:spLocks noGrp="1"/>
          </p:cNvSpPr>
          <p:nvPr>
            <p:ph type="subTitle" idx="14"/>
          </p:nvPr>
        </p:nvSpPr>
        <p:spPr>
          <a:xfrm>
            <a:off x="5292080" y="4365104"/>
            <a:ext cx="2808312" cy="1584176"/>
          </a:xfrm>
        </p:spPr>
        <p:txBody>
          <a:bodyPr/>
          <a:lstStyle/>
          <a:p>
            <a:r>
              <a:rPr lang="de-AT" sz="1400">
                <a:solidFill>
                  <a:schemeClr val="tx1"/>
                </a:solidFill>
                <a:latin typeface="+mn-lt"/>
              </a:rPr>
              <a:t>Neben technischer F&amp;E soll der </a:t>
            </a:r>
            <a:r>
              <a:rPr lang="de-AT" sz="1400" b="1">
                <a:solidFill>
                  <a:schemeClr val="tx1"/>
                </a:solidFill>
                <a:latin typeface="+mn-lt"/>
              </a:rPr>
              <a:t>Umgang der User mit der Gebäudetechnik </a:t>
            </a:r>
            <a:r>
              <a:rPr lang="de-AT" sz="1400">
                <a:solidFill>
                  <a:schemeClr val="tx1"/>
                </a:solidFill>
                <a:latin typeface="+mn-lt"/>
              </a:rPr>
              <a:t>beforscht werden, um das </a:t>
            </a:r>
            <a:r>
              <a:rPr lang="de-AT" sz="1400" b="1">
                <a:solidFill>
                  <a:schemeClr val="tx1"/>
                </a:solidFill>
                <a:latin typeface="+mn-lt"/>
              </a:rPr>
              <a:t>Nutzungsverhalten</a:t>
            </a:r>
            <a:r>
              <a:rPr lang="de-AT" sz="1400">
                <a:solidFill>
                  <a:schemeClr val="tx1"/>
                </a:solidFill>
                <a:latin typeface="+mn-lt"/>
              </a:rPr>
              <a:t> besser zu </a:t>
            </a:r>
            <a:r>
              <a:rPr lang="de-AT" sz="1400" b="1">
                <a:solidFill>
                  <a:schemeClr val="tx1"/>
                </a:solidFill>
                <a:latin typeface="+mn-lt"/>
              </a:rPr>
              <a:t>verstehen</a:t>
            </a:r>
            <a:r>
              <a:rPr lang="de-AT" sz="1400">
                <a:solidFill>
                  <a:schemeClr val="tx1"/>
                </a:solidFill>
                <a:latin typeface="+mn-lt"/>
              </a:rPr>
              <a:t> und </a:t>
            </a:r>
            <a:r>
              <a:rPr lang="de-AT" sz="1400" b="1">
                <a:solidFill>
                  <a:schemeClr val="tx1"/>
                </a:solidFill>
                <a:latin typeface="+mn-lt"/>
              </a:rPr>
              <a:t>Input</a:t>
            </a:r>
            <a:r>
              <a:rPr lang="de-AT" sz="1400">
                <a:solidFill>
                  <a:schemeClr val="tx1"/>
                </a:solidFill>
                <a:latin typeface="+mn-lt"/>
              </a:rPr>
              <a:t> für die </a:t>
            </a:r>
            <a:r>
              <a:rPr lang="de-AT" sz="1400" b="1">
                <a:solidFill>
                  <a:schemeClr val="tx1"/>
                </a:solidFill>
                <a:latin typeface="+mn-lt"/>
              </a:rPr>
              <a:t>technische F&amp;E </a:t>
            </a:r>
            <a:r>
              <a:rPr lang="de-AT" sz="1400">
                <a:solidFill>
                  <a:schemeClr val="tx1"/>
                </a:solidFill>
                <a:latin typeface="+mn-lt"/>
              </a:rPr>
              <a:t>sowie für die Entwicklung von </a:t>
            </a:r>
            <a:r>
              <a:rPr lang="de-AT" sz="1400" b="1">
                <a:solidFill>
                  <a:schemeClr val="tx1"/>
                </a:solidFill>
                <a:latin typeface="+mn-lt"/>
              </a:rPr>
              <a:t>Dienstleistungen</a:t>
            </a:r>
            <a:r>
              <a:rPr lang="de-AT" sz="1400">
                <a:solidFill>
                  <a:schemeClr val="tx1"/>
                </a:solidFill>
                <a:latin typeface="+mn-lt"/>
              </a:rPr>
              <a:t> zu liefern</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787" y="4149080"/>
            <a:ext cx="4325245"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Forschungsprojekt "Smart User in der Seestadt Aspern"</a:t>
            </a: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Tree>
    <p:extLst>
      <p:ext uri="{BB962C8B-B14F-4D97-AF65-F5344CB8AC3E}">
        <p14:creationId xmlns:p14="http://schemas.microsoft.com/office/powerpoint/2010/main" val="1367703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9" name="Untertitel 2"/>
          <p:cNvSpPr txBox="1">
            <a:spLocks/>
          </p:cNvSpPr>
          <p:nvPr/>
        </p:nvSpPr>
        <p:spPr>
          <a:xfrm>
            <a:off x="428596" y="1196752"/>
            <a:ext cx="8229600" cy="396000"/>
          </a:xfrm>
          <a:prstGeom prst="rect">
            <a:avLst/>
          </a:prstGeom>
        </p:spPr>
        <p:txBody>
          <a:bodyPr/>
          <a:lstStyle>
            <a:lvl1pPr indent="-179388" algn="l" rtl="0" eaLnBrk="0" fontAlgn="base" hangingPunct="0">
              <a:spcBef>
                <a:spcPct val="20000"/>
              </a:spcBef>
              <a:spcAft>
                <a:spcPct val="0"/>
              </a:spcAft>
              <a:buFont typeface="Arial" pitchFamily="34" charset="0"/>
              <a:buChar char="•"/>
              <a:defRPr sz="2000" kern="120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de-AT" b="1" smtClean="0">
                <a:solidFill>
                  <a:schemeClr val="tx1">
                    <a:lumMod val="50000"/>
                    <a:lumOff val="50000"/>
                  </a:schemeClr>
                </a:solidFill>
              </a:rPr>
              <a:t>Die MieterInnen erhalten jährlich einen umfangreichen schriftlichen Fragebogen</a:t>
            </a:r>
            <a:endParaRPr lang="en-GB" b="1" dirty="0">
              <a:solidFill>
                <a:schemeClr val="tx1">
                  <a:lumMod val="50000"/>
                  <a:lumOff val="50000"/>
                </a:schemeClr>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2233810249"/>
              </p:ext>
            </p:extLst>
          </p:nvPr>
        </p:nvGraphicFramePr>
        <p:xfrm>
          <a:off x="467544" y="2143839"/>
          <a:ext cx="8424936" cy="3733433"/>
        </p:xfrm>
        <a:graphic>
          <a:graphicData uri="http://schemas.openxmlformats.org/drawingml/2006/table">
            <a:tbl>
              <a:tblPr firstRow="1" bandRow="1">
                <a:tableStyleId>{5C22544A-7EE6-4342-B048-85BDC9FD1C3A}</a:tableStyleId>
              </a:tblPr>
              <a:tblGrid>
                <a:gridCol w="2956118">
                  <a:extLst>
                    <a:ext uri="{9D8B030D-6E8A-4147-A177-3AD203B41FA5}">
                      <a16:colId xmlns="" xmlns:a16="http://schemas.microsoft.com/office/drawing/2014/main" val="20000"/>
                    </a:ext>
                  </a:extLst>
                </a:gridCol>
                <a:gridCol w="5468818">
                  <a:extLst>
                    <a:ext uri="{9D8B030D-6E8A-4147-A177-3AD203B41FA5}">
                      <a16:colId xmlns="" xmlns:a16="http://schemas.microsoft.com/office/drawing/2014/main" val="20001"/>
                    </a:ext>
                  </a:extLst>
                </a:gridCol>
              </a:tblGrid>
              <a:tr h="386582">
                <a:tc>
                  <a:txBody>
                    <a:bodyPr/>
                    <a:lstStyle/>
                    <a:p>
                      <a:endParaRPr lang="de-AT" sz="1600"/>
                    </a:p>
                  </a:txBody>
                  <a:tcPr/>
                </a:tc>
                <a:tc>
                  <a:txBody>
                    <a:bodyPr/>
                    <a:lstStyle/>
                    <a:p>
                      <a:endParaRPr lang="de-AT" sz="1600"/>
                    </a:p>
                  </a:txBody>
                  <a:tcPr/>
                </a:tc>
                <a:extLst>
                  <a:ext uri="{0D108BD9-81ED-4DB2-BD59-A6C34878D82A}">
                    <a16:rowId xmlns="" xmlns:a16="http://schemas.microsoft.com/office/drawing/2014/main" val="10000"/>
                  </a:ext>
                </a:extLst>
              </a:tr>
              <a:tr h="386582">
                <a:tc>
                  <a:txBody>
                    <a:bodyPr/>
                    <a:lstStyle/>
                    <a:p>
                      <a:r>
                        <a:rPr lang="de-AT" sz="1600" b="1"/>
                        <a:t>Erhebungsmethode</a:t>
                      </a:r>
                    </a:p>
                  </a:txBody>
                  <a:tcPr/>
                </a:tc>
                <a:tc>
                  <a:txBody>
                    <a:bodyPr/>
                    <a:lstStyle/>
                    <a:p>
                      <a:r>
                        <a:rPr lang="de-AT" sz="1600"/>
                        <a:t>Schriftliche Befragung, Selbstausfüller</a:t>
                      </a:r>
                    </a:p>
                  </a:txBody>
                  <a:tcPr/>
                </a:tc>
                <a:extLst>
                  <a:ext uri="{0D108BD9-81ED-4DB2-BD59-A6C34878D82A}">
                    <a16:rowId xmlns="" xmlns:a16="http://schemas.microsoft.com/office/drawing/2014/main" val="10001"/>
                  </a:ext>
                </a:extLst>
              </a:tr>
              <a:tr h="386582">
                <a:tc>
                  <a:txBody>
                    <a:bodyPr/>
                    <a:lstStyle/>
                    <a:p>
                      <a:r>
                        <a:rPr lang="de-AT" sz="1600" b="1"/>
                        <a:t>Erhebungsinstrument</a:t>
                      </a:r>
                    </a:p>
                  </a:txBody>
                  <a:tcPr/>
                </a:tc>
                <a:tc>
                  <a:txBody>
                    <a:bodyPr/>
                    <a:lstStyle/>
                    <a:p>
                      <a:r>
                        <a:rPr lang="de-AT" sz="1600"/>
                        <a:t>Strukturierter Fragebogen</a:t>
                      </a:r>
                    </a:p>
                  </a:txBody>
                  <a:tcPr/>
                </a:tc>
                <a:extLst>
                  <a:ext uri="{0D108BD9-81ED-4DB2-BD59-A6C34878D82A}">
                    <a16:rowId xmlns="" xmlns:a16="http://schemas.microsoft.com/office/drawing/2014/main" val="10002"/>
                  </a:ext>
                </a:extLst>
              </a:tr>
              <a:tr h="857896">
                <a:tc>
                  <a:txBody>
                    <a:bodyPr/>
                    <a:lstStyle/>
                    <a:p>
                      <a:r>
                        <a:rPr lang="de-AT" sz="1600" b="1"/>
                        <a:t>Anzahl der Haushalte,</a:t>
                      </a:r>
                      <a:r>
                        <a:rPr lang="de-AT" sz="1600" b="1" baseline="0"/>
                        <a:t> an die der Fragebogen verteilt wurde</a:t>
                      </a:r>
                      <a:r>
                        <a:rPr lang="de-AT" sz="1600" b="1"/>
                        <a:t>/ Grundgesamtheit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600" b="0">
                          <a:solidFill>
                            <a:schemeClr val="tx1"/>
                          </a:solidFill>
                        </a:rPr>
                        <a:t>111 </a:t>
                      </a:r>
                      <a:r>
                        <a:rPr lang="de-AT" sz="1600" b="0"/>
                        <a:t>Haushalte</a:t>
                      </a:r>
                      <a:r>
                        <a:rPr lang="de-AT" sz="1600" b="0" baseline="0"/>
                        <a:t> </a:t>
                      </a:r>
                      <a:r>
                        <a:rPr lang="de-AT" sz="1600" baseline="0"/>
                        <a:t>(Haushalte, die die Zustimmungserklärung unterzeichnet haben</a:t>
                      </a:r>
                      <a:r>
                        <a:rPr lang="de-AT" sz="1600" baseline="0" smtClean="0"/>
                        <a:t>), mehr als 50% der Haushalte im Gebäude</a:t>
                      </a:r>
                      <a:endParaRPr lang="de-AT" sz="1600"/>
                    </a:p>
                  </a:txBody>
                  <a:tcPr/>
                </a:tc>
                <a:extLst>
                  <a:ext uri="{0D108BD9-81ED-4DB2-BD59-A6C34878D82A}">
                    <a16:rowId xmlns="" xmlns:a16="http://schemas.microsoft.com/office/drawing/2014/main" val="10003"/>
                  </a:ext>
                </a:extLst>
              </a:tr>
              <a:tr h="6037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600" b="1" smtClean="0"/>
                        <a:t>Rücklaufrate</a:t>
                      </a:r>
                      <a:endParaRPr lang="de-AT" sz="1600" b="1"/>
                    </a:p>
                  </a:txBody>
                  <a:tcPr/>
                </a:tc>
                <a:tc>
                  <a:txBody>
                    <a:bodyPr/>
                    <a:lstStyle/>
                    <a:p>
                      <a:r>
                        <a:rPr lang="de-AT" sz="1600" smtClean="0"/>
                        <a:t>60-75% der Haushalte</a:t>
                      </a:r>
                      <a:endParaRPr lang="de-AT" sz="1600"/>
                    </a:p>
                  </a:txBody>
                  <a:tcPr/>
                </a:tc>
                <a:extLst>
                  <a:ext uri="{0D108BD9-81ED-4DB2-BD59-A6C34878D82A}">
                    <a16:rowId xmlns="" xmlns:a16="http://schemas.microsoft.com/office/drawing/2014/main" val="10004"/>
                  </a:ext>
                </a:extLst>
              </a:tr>
              <a:tr h="1112087">
                <a:tc>
                  <a:txBody>
                    <a:bodyPr/>
                    <a:lstStyle/>
                    <a:p>
                      <a:r>
                        <a:rPr lang="de-AT" sz="1600" b="1"/>
                        <a:t>Vorgehensweise</a:t>
                      </a:r>
                    </a:p>
                  </a:txBody>
                  <a:tcPr/>
                </a:tc>
                <a:tc>
                  <a:txBody>
                    <a:bodyPr/>
                    <a:lstStyle/>
                    <a:p>
                      <a:r>
                        <a:rPr lang="de-AT" sz="1600" b="1" dirty="0"/>
                        <a:t>1. Ankündigung</a:t>
                      </a:r>
                      <a:r>
                        <a:rPr lang="de-AT" sz="1600" b="1" baseline="0" dirty="0"/>
                        <a:t> der Befragung per mail, 2. Verteilung der Fragebögen, 3. mehrfaches Nachfassen </a:t>
                      </a:r>
                      <a:r>
                        <a:rPr lang="de-AT" sz="1600" b="0" baseline="0" dirty="0"/>
                        <a:t>(persönlich vor Ort und per mail), </a:t>
                      </a:r>
                      <a:r>
                        <a:rPr lang="de-AT" sz="1600" b="1" baseline="0" dirty="0"/>
                        <a:t>4. Einsammeln</a:t>
                      </a:r>
                      <a:r>
                        <a:rPr lang="de-AT" sz="1600" b="0" baseline="0" dirty="0"/>
                        <a:t>, 5. </a:t>
                      </a:r>
                      <a:r>
                        <a:rPr lang="de-AT" sz="1600" b="1" baseline="0"/>
                        <a:t>70 </a:t>
                      </a:r>
                      <a:r>
                        <a:rPr lang="de-AT" sz="1600" b="1" baseline="0" smtClean="0"/>
                        <a:t>Bonuspunkte </a:t>
                      </a:r>
                      <a:r>
                        <a:rPr lang="de-AT" sz="1600" b="0" baseline="0" dirty="0"/>
                        <a:t>pro Haushalt</a:t>
                      </a:r>
                      <a:endParaRPr lang="de-AT" sz="1600" b="0" dirty="0"/>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530850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356992"/>
            <a:ext cx="4665200" cy="292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030" descr="DSC01797_0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781" y="1844824"/>
            <a:ext cx="2333651" cy="174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772816"/>
            <a:ext cx="1800200" cy="198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3"/>
          <p:cNvSpPr>
            <a:spLocks noGrp="1"/>
          </p:cNvSpPr>
          <p:nvPr>
            <p:ph type="title"/>
          </p:nvPr>
        </p:nvSpPr>
        <p:spPr bwMode="auto">
          <a:xfrm>
            <a:off x="457200" y="980728"/>
            <a:ext cx="8229600" cy="7200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gn="l"/>
            <a:r>
              <a:rPr lang="de-AT" altLang="de-DE" sz="2000" b="1" smtClean="0">
                <a:latin typeface="+mn-lt"/>
              </a:rPr>
              <a:t>Die User sollen in unterschiedliche User-Gruppen segmentiert werden</a:t>
            </a:r>
            <a:endParaRPr lang="de-DE" altLang="de-DE" sz="2000" smtClean="0">
              <a:latin typeface="+mn-lt"/>
            </a:endParaRPr>
          </a:p>
        </p:txBody>
      </p:sp>
      <p:sp>
        <p:nvSpPr>
          <p:cNvPr id="10" name="Rechteck 9"/>
          <p:cNvSpPr/>
          <p:nvPr/>
        </p:nvSpPr>
        <p:spPr>
          <a:xfrm>
            <a:off x="2771800" y="2852936"/>
            <a:ext cx="309634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 name="Gerade Verbindung mit Pfeil 11"/>
          <p:cNvCxnSpPr/>
          <p:nvPr/>
        </p:nvCxnSpPr>
        <p:spPr>
          <a:xfrm flipH="1" flipV="1">
            <a:off x="1979712" y="2636912"/>
            <a:ext cx="1080120" cy="72008"/>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13" name="Abgerundetes Rechteck 12"/>
          <p:cNvSpPr/>
          <p:nvPr/>
        </p:nvSpPr>
        <p:spPr>
          <a:xfrm>
            <a:off x="3203848" y="2564904"/>
            <a:ext cx="2088232" cy="432048"/>
          </a:xfrm>
          <a:prstGeom prst="round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mtClean="0">
                <a:solidFill>
                  <a:prstClr val="white"/>
                </a:solidFill>
              </a:rPr>
              <a:t>Nutzersegmente</a:t>
            </a:r>
            <a:endParaRPr lang="de-AT">
              <a:solidFill>
                <a:prstClr val="white"/>
              </a:solidFill>
            </a:endParaRPr>
          </a:p>
        </p:txBody>
      </p:sp>
      <p:cxnSp>
        <p:nvCxnSpPr>
          <p:cNvPr id="15" name="Gerade Verbindung mit Pfeil 14"/>
          <p:cNvCxnSpPr/>
          <p:nvPr/>
        </p:nvCxnSpPr>
        <p:spPr>
          <a:xfrm flipV="1">
            <a:off x="5436096" y="2636912"/>
            <a:ext cx="1080120" cy="72008"/>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1515340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751"/>
            <a:ext cx="7128792" cy="4464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251520" y="3861048"/>
            <a:ext cx="2232248" cy="1600438"/>
          </a:xfrm>
          <a:prstGeom prst="rect">
            <a:avLst/>
          </a:prstGeom>
          <a:solidFill>
            <a:schemeClr val="bg1"/>
          </a:solidFill>
          <a:ln>
            <a:solidFill>
              <a:srgbClr val="FF3300"/>
            </a:solidFill>
          </a:ln>
        </p:spPr>
        <p:txBody>
          <a:bodyPr wrap="square">
            <a:spAutoFit/>
          </a:bodyPr>
          <a:lstStyle/>
          <a:p>
            <a:r>
              <a:rPr lang="de-AT" sz="1400" smtClean="0">
                <a:solidFill>
                  <a:prstClr val="black"/>
                </a:solidFill>
                <a:cs typeface="Arial" panose="020B0604020202020204" pitchFamily="34" charset="0"/>
              </a:rPr>
              <a:t>Sparsam, kontrollorientiert </a:t>
            </a:r>
          </a:p>
          <a:p>
            <a:pPr marL="285750" indent="-285750">
              <a:buFont typeface="Wingdings" pitchFamily="2" charset="2"/>
              <a:buChar char="à"/>
            </a:pPr>
            <a:r>
              <a:rPr lang="de-AT" sz="1400" smtClean="0">
                <a:solidFill>
                  <a:prstClr val="black"/>
                </a:solidFill>
                <a:cs typeface="Arial" panose="020B0604020202020204" pitchFamily="34" charset="0"/>
              </a:rPr>
              <a:t>Sehr interessiert an Energiekosten </a:t>
            </a:r>
          </a:p>
          <a:p>
            <a:pPr marL="285750" indent="-285750">
              <a:buFont typeface="Wingdings" pitchFamily="2" charset="2"/>
              <a:buChar char="à"/>
            </a:pPr>
            <a:r>
              <a:rPr lang="de-AT" sz="1400" smtClean="0">
                <a:solidFill>
                  <a:prstClr val="black"/>
                </a:solidFill>
                <a:cs typeface="Arial" panose="020B0604020202020204" pitchFamily="34" charset="0"/>
                <a:sym typeface="Wingdings" panose="05000000000000000000" pitchFamily="2" charset="2"/>
              </a:rPr>
              <a:t>transparente Energiekosten-abrechnung, Tagesverbrauchsdaten</a:t>
            </a:r>
            <a:endParaRPr lang="de-AT" sz="1400" smtClean="0">
              <a:solidFill>
                <a:prstClr val="black"/>
              </a:solidFill>
              <a:cs typeface="Arial" panose="020B0604020202020204" pitchFamily="34" charset="0"/>
            </a:endParaRPr>
          </a:p>
        </p:txBody>
      </p:sp>
      <p:sp>
        <p:nvSpPr>
          <p:cNvPr id="9" name="Textfeld 8"/>
          <p:cNvSpPr txBox="1"/>
          <p:nvPr/>
        </p:nvSpPr>
        <p:spPr>
          <a:xfrm>
            <a:off x="5580112" y="4581128"/>
            <a:ext cx="3384376" cy="1600438"/>
          </a:xfrm>
          <a:prstGeom prst="rect">
            <a:avLst/>
          </a:prstGeom>
          <a:solidFill>
            <a:schemeClr val="bg1"/>
          </a:solidFill>
          <a:ln>
            <a:solidFill>
              <a:srgbClr val="FF3300"/>
            </a:solidFill>
          </a:ln>
        </p:spPr>
        <p:txBody>
          <a:bodyPr wrap="square">
            <a:spAutoFit/>
          </a:bodyPr>
          <a:lstStyle>
            <a:defPPr>
              <a:defRPr lang="de-DE"/>
            </a:defPPr>
            <a:lvl1pPr>
              <a:defRPr sz="1400">
                <a:latin typeface="Arial" panose="020B0604020202020204" pitchFamily="34" charset="0"/>
                <a:cs typeface="Arial" panose="020B0604020202020204" pitchFamily="34" charset="0"/>
              </a:defRPr>
            </a:lvl1pPr>
          </a:lstStyle>
          <a:p>
            <a:r>
              <a:rPr lang="de-AT">
                <a:solidFill>
                  <a:prstClr val="black"/>
                </a:solidFill>
                <a:latin typeface="+mn-lt"/>
              </a:rPr>
              <a:t>Wenig </a:t>
            </a:r>
            <a:r>
              <a:rPr lang="de-AT" smtClean="0">
                <a:solidFill>
                  <a:prstClr val="black"/>
                </a:solidFill>
                <a:latin typeface="+mn-lt"/>
              </a:rPr>
              <a:t>Budget, </a:t>
            </a:r>
            <a:r>
              <a:rPr lang="de-AT">
                <a:solidFill>
                  <a:prstClr val="black"/>
                </a:solidFill>
                <a:latin typeface="+mn-lt"/>
              </a:rPr>
              <a:t>nicht am </a:t>
            </a:r>
            <a:r>
              <a:rPr lang="de-AT" smtClean="0">
                <a:solidFill>
                  <a:prstClr val="black"/>
                </a:solidFill>
                <a:latin typeface="+mn-lt"/>
              </a:rPr>
              <a:t>Sparen </a:t>
            </a:r>
            <a:r>
              <a:rPr lang="de-AT">
                <a:solidFill>
                  <a:prstClr val="black"/>
                </a:solidFill>
                <a:latin typeface="+mn-lt"/>
              </a:rPr>
              <a:t>interessiert, </a:t>
            </a:r>
            <a:r>
              <a:rPr lang="de-AT" smtClean="0">
                <a:solidFill>
                  <a:prstClr val="black"/>
                </a:solidFill>
                <a:latin typeface="+mn-lt"/>
              </a:rPr>
              <a:t>fun-orientiert, </a:t>
            </a:r>
            <a:r>
              <a:rPr lang="de-AT" smtClean="0">
                <a:solidFill>
                  <a:prstClr val="black"/>
                </a:solidFill>
                <a:latin typeface="+mn-lt"/>
                <a:sym typeface="Wingdings" panose="05000000000000000000" pitchFamily="2" charset="2"/>
              </a:rPr>
              <a:t>stark verankert und </a:t>
            </a:r>
            <a:r>
              <a:rPr lang="de-AT">
                <a:solidFill>
                  <a:prstClr val="black"/>
                </a:solidFill>
                <a:latin typeface="+mn-lt"/>
                <a:sym typeface="Wingdings" panose="05000000000000000000" pitchFamily="2" charset="2"/>
              </a:rPr>
              <a:t>abhängig von </a:t>
            </a:r>
            <a:r>
              <a:rPr lang="de-AT" smtClean="0">
                <a:solidFill>
                  <a:prstClr val="black"/>
                </a:solidFill>
                <a:latin typeface="+mn-lt"/>
                <a:sym typeface="Wingdings" panose="05000000000000000000" pitchFamily="2" charset="2"/>
              </a:rPr>
              <a:t>Bestärkung </a:t>
            </a:r>
            <a:r>
              <a:rPr lang="de-AT">
                <a:solidFill>
                  <a:prstClr val="black"/>
                </a:solidFill>
                <a:latin typeface="+mn-lt"/>
                <a:sym typeface="Wingdings" panose="05000000000000000000" pitchFamily="2" charset="2"/>
              </a:rPr>
              <a:t>aus der sozialen </a:t>
            </a:r>
            <a:r>
              <a:rPr lang="de-AT" smtClean="0">
                <a:solidFill>
                  <a:prstClr val="black"/>
                </a:solidFill>
                <a:latin typeface="+mn-lt"/>
                <a:sym typeface="Wingdings" panose="05000000000000000000" pitchFamily="2" charset="2"/>
              </a:rPr>
              <a:t>Bezugsgruppe</a:t>
            </a:r>
          </a:p>
          <a:p>
            <a:r>
              <a:rPr lang="de-AT" smtClean="0">
                <a:solidFill>
                  <a:prstClr val="black"/>
                </a:solidFill>
                <a:latin typeface="+mn-lt"/>
                <a:sym typeface="Wingdings" panose="05000000000000000000" pitchFamily="2" charset="2"/>
              </a:rPr>
              <a:t> Am Thema Energie wenig interessiert</a:t>
            </a:r>
          </a:p>
          <a:p>
            <a:r>
              <a:rPr lang="de-AT" smtClean="0">
                <a:solidFill>
                  <a:prstClr val="black"/>
                </a:solidFill>
                <a:latin typeface="+mn-lt"/>
                <a:sym typeface="Wingdings" panose="05000000000000000000" pitchFamily="2" charset="2"/>
              </a:rPr>
              <a:t> Soziale Bezugsgruppe berücksichtigen, Kommunikationsmuster berücksichtigen</a:t>
            </a:r>
            <a:endParaRPr lang="de-AT">
              <a:solidFill>
                <a:prstClr val="black"/>
              </a:solidFill>
              <a:latin typeface="+mn-lt"/>
            </a:endParaRPr>
          </a:p>
        </p:txBody>
      </p:sp>
      <p:sp>
        <p:nvSpPr>
          <p:cNvPr id="10" name="Textfeld 9"/>
          <p:cNvSpPr txBox="1"/>
          <p:nvPr/>
        </p:nvSpPr>
        <p:spPr>
          <a:xfrm>
            <a:off x="5444480" y="1628800"/>
            <a:ext cx="3231976" cy="1384995"/>
          </a:xfrm>
          <a:prstGeom prst="rect">
            <a:avLst/>
          </a:prstGeom>
          <a:solidFill>
            <a:schemeClr val="bg1"/>
          </a:solidFill>
          <a:ln>
            <a:solidFill>
              <a:srgbClr val="FF3300"/>
            </a:solidFill>
          </a:ln>
        </p:spPr>
        <p:txBody>
          <a:bodyPr wrap="square">
            <a:spAutoFit/>
          </a:bodyPr>
          <a:lstStyle>
            <a:defPPr>
              <a:defRPr lang="de-DE"/>
            </a:defPPr>
            <a:lvl1pPr>
              <a:defRPr sz="1400">
                <a:latin typeface="Arial" panose="020B0604020202020204" pitchFamily="34" charset="0"/>
                <a:cs typeface="Arial" panose="020B0604020202020204" pitchFamily="34" charset="0"/>
              </a:defRPr>
            </a:lvl1pPr>
          </a:lstStyle>
          <a:p>
            <a:r>
              <a:rPr lang="de-AT" smtClean="0">
                <a:solidFill>
                  <a:prstClr val="black"/>
                </a:solidFill>
                <a:latin typeface="+mn-lt"/>
              </a:rPr>
              <a:t>Umweltbewusst, nachhaltig orientiert</a:t>
            </a:r>
            <a:endParaRPr lang="de-AT" smtClean="0">
              <a:solidFill>
                <a:prstClr val="black"/>
              </a:solidFill>
              <a:latin typeface="+mn-lt"/>
              <a:sym typeface="Wingdings" panose="05000000000000000000" pitchFamily="2" charset="2"/>
            </a:endParaRPr>
          </a:p>
          <a:p>
            <a:r>
              <a:rPr lang="de-AT" smtClean="0">
                <a:solidFill>
                  <a:prstClr val="black"/>
                </a:solidFill>
                <a:latin typeface="+mn-lt"/>
                <a:sym typeface="Wingdings" panose="05000000000000000000" pitchFamily="2" charset="2"/>
              </a:rPr>
              <a:t> Am Thema Energie sehr interessiert im Sinne von nachhaltigem und ressourcenschonendem Verhalten</a:t>
            </a:r>
          </a:p>
          <a:p>
            <a:r>
              <a:rPr lang="de-AT" smtClean="0">
                <a:solidFill>
                  <a:prstClr val="black"/>
                </a:solidFill>
                <a:latin typeface="+mn-lt"/>
                <a:sym typeface="Wingdings" panose="05000000000000000000" pitchFamily="2" charset="2"/>
              </a:rPr>
              <a:t> Bestärkende Massnahmen, an sachlichen Infomationen interessiert</a:t>
            </a:r>
            <a:endParaRPr lang="de-AT">
              <a:solidFill>
                <a:prstClr val="black"/>
              </a:solidFill>
              <a:latin typeface="+mn-lt"/>
            </a:endParaRPr>
          </a:p>
        </p:txBody>
      </p:sp>
      <p:sp>
        <p:nvSpPr>
          <p:cNvPr id="11" name="Titel 3"/>
          <p:cNvSpPr>
            <a:spLocks noGrp="1"/>
          </p:cNvSpPr>
          <p:nvPr>
            <p:ph type="title"/>
          </p:nvPr>
        </p:nvSpPr>
        <p:spPr bwMode="auto">
          <a:xfrm>
            <a:off x="457200" y="980728"/>
            <a:ext cx="8435280" cy="7200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gn="l"/>
            <a:r>
              <a:rPr lang="de-AT" altLang="de-DE" sz="2000" b="1" smtClean="0">
                <a:latin typeface="+mn-lt"/>
              </a:rPr>
              <a:t>Jede User-Gruppe soll gemäss ihren Werthaltungen und Kommunikations-gewohnheiten angesprochen werden</a:t>
            </a:r>
            <a:endParaRPr lang="de-DE" altLang="de-DE" sz="2000" smtClean="0">
              <a:latin typeface="+mn-lt"/>
            </a:endParaRPr>
          </a:p>
        </p:txBody>
      </p:sp>
      <p:sp>
        <p:nvSpPr>
          <p:cNvPr id="4" name="Ellipse 3"/>
          <p:cNvSpPr/>
          <p:nvPr/>
        </p:nvSpPr>
        <p:spPr>
          <a:xfrm>
            <a:off x="6012160" y="4221088"/>
            <a:ext cx="1008112" cy="43204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p:cNvSpPr/>
          <p:nvPr/>
        </p:nvSpPr>
        <p:spPr>
          <a:xfrm>
            <a:off x="4788024" y="2924944"/>
            <a:ext cx="1080120" cy="43204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Ellipse 13"/>
          <p:cNvSpPr/>
          <p:nvPr/>
        </p:nvSpPr>
        <p:spPr>
          <a:xfrm>
            <a:off x="2339752" y="4221088"/>
            <a:ext cx="1080120" cy="43204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Fußzeilenplatzhalter 1"/>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1144411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44823"/>
            <a:ext cx="5976664" cy="448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ußzeilenplatzhalter 5"/>
          <p:cNvSpPr>
            <a:spLocks noGrp="1"/>
          </p:cNvSpPr>
          <p:nvPr>
            <p:ph type="ftr" sz="quarter" idx="3"/>
          </p:nvPr>
        </p:nvSpPr>
        <p:spPr>
          <a:xfrm>
            <a:off x="2823234" y="6497638"/>
            <a:ext cx="3196566" cy="223156"/>
          </a:xfrm>
          <a:prstGeom prst="rect">
            <a:avLst/>
          </a:prstGeo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
        <p:nvSpPr>
          <p:cNvPr id="14"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Es wurden vier unterschiedliche User-Gruppen wurden im Asperner Test-Gebäude identifiziert</a:t>
            </a:r>
            <a:endParaRPr lang="de-AT" altLang="de-DE" sz="2000">
              <a:latin typeface="+mn-lt"/>
            </a:endParaRPr>
          </a:p>
        </p:txBody>
      </p:sp>
      <p:graphicFrame>
        <p:nvGraphicFramePr>
          <p:cNvPr id="6" name="Diagramm 5"/>
          <p:cNvGraphicFramePr>
            <a:graphicFrameLocks/>
          </p:cNvGraphicFramePr>
          <p:nvPr>
            <p:extLst>
              <p:ext uri="{D42A27DB-BD31-4B8C-83A1-F6EECF244321}">
                <p14:modId xmlns:p14="http://schemas.microsoft.com/office/powerpoint/2010/main" val="819534963"/>
              </p:ext>
            </p:extLst>
          </p:nvPr>
        </p:nvGraphicFramePr>
        <p:xfrm>
          <a:off x="3635896" y="1916832"/>
          <a:ext cx="7210426" cy="36528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87194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467544" y="1268760"/>
            <a:ext cx="8208912" cy="46805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Fußzeilenplatzhalter 8"/>
          <p:cNvSpPr>
            <a:spLocks noGrp="1"/>
          </p:cNvSpPr>
          <p:nvPr>
            <p:ph type="ftr" sz="quarter" idx="3"/>
          </p:nvPr>
        </p:nvSpPr>
        <p:spPr/>
        <p:txBody>
          <a:bodyPr/>
          <a:lstStyle/>
          <a:p>
            <a:r>
              <a:rPr lang="de-AT" smtClean="0"/>
              <a:t>Dr. Siegrun Klug     FH NW Schweiz     11.1.2018</a:t>
            </a:r>
            <a:endParaRPr lang="de-AT" dirty="0"/>
          </a:p>
        </p:txBody>
      </p:sp>
      <p:sp>
        <p:nvSpPr>
          <p:cNvPr id="11" name="Titel 3"/>
          <p:cNvSpPr txBox="1">
            <a:spLocks/>
          </p:cNvSpPr>
          <p:nvPr/>
        </p:nvSpPr>
        <p:spPr bwMode="auto">
          <a:xfrm>
            <a:off x="914400" y="3284984"/>
            <a:ext cx="7330008"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u="sng" smtClean="0">
                <a:latin typeface="+mn-lt"/>
              </a:rPr>
              <a:t>Den</a:t>
            </a:r>
            <a:r>
              <a:rPr lang="de-AT" altLang="de-DE" sz="2000" smtClean="0">
                <a:latin typeface="+mn-lt"/>
              </a:rPr>
              <a:t> Smart-User wird es auch in Zukunft nicht geben – es existieren immer unterschiedliche User-Gruppen</a:t>
            </a:r>
            <a:endParaRPr lang="de-DE" altLang="de-DE" sz="2000" smtClean="0">
              <a:latin typeface="+mn-lt"/>
            </a:endParaRPr>
          </a:p>
        </p:txBody>
      </p:sp>
    </p:spTree>
    <p:extLst>
      <p:ext uri="{BB962C8B-B14F-4D97-AF65-F5344CB8AC3E}">
        <p14:creationId xmlns:p14="http://schemas.microsoft.com/office/powerpoint/2010/main" val="111041681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Die Professionals sind technisch kompetent und am Thema Energie interessiert</a:t>
            </a:r>
          </a:p>
        </p:txBody>
      </p:sp>
      <p:sp>
        <p:nvSpPr>
          <p:cNvPr id="5" name="Textfeld 4"/>
          <p:cNvSpPr txBox="1"/>
          <p:nvPr/>
        </p:nvSpPr>
        <p:spPr>
          <a:xfrm>
            <a:off x="539552" y="1772816"/>
            <a:ext cx="4824536" cy="1471172"/>
          </a:xfrm>
          <a:prstGeom prst="rect">
            <a:avLst/>
          </a:prstGeom>
          <a:noFill/>
        </p:spPr>
        <p:txBody>
          <a:bodyPr wrap="square" rtlCol="0">
            <a:spAutoFit/>
          </a:bodyPr>
          <a:lstStyle/>
          <a:p>
            <a:r>
              <a:rPr lang="de-AT" sz="1600" b="1" smtClean="0"/>
              <a:t>Soziodemografie:</a:t>
            </a:r>
          </a:p>
          <a:p>
            <a:pPr marL="342859" lvl="2" indent="-342859">
              <a:spcBef>
                <a:spcPct val="20000"/>
              </a:spcBef>
              <a:buClr>
                <a:schemeClr val="bg2">
                  <a:lumMod val="50000"/>
                </a:schemeClr>
              </a:buClr>
              <a:buFont typeface="Arial" pitchFamily="34" charset="0"/>
              <a:buChar char="•"/>
            </a:pPr>
            <a:r>
              <a:rPr lang="de-AT" sz="1600"/>
              <a:t>Hoher Anteil an </a:t>
            </a:r>
            <a:r>
              <a:rPr lang="de-AT" sz="1600" b="1"/>
              <a:t>MaturantInnen und Universitäts-AbsolventInnen</a:t>
            </a:r>
          </a:p>
          <a:p>
            <a:pPr marL="342859" lvl="2" indent="-342859">
              <a:spcBef>
                <a:spcPct val="20000"/>
              </a:spcBef>
              <a:buClr>
                <a:schemeClr val="bg2">
                  <a:lumMod val="50000"/>
                </a:schemeClr>
              </a:buClr>
              <a:buFont typeface="Arial" pitchFamily="34" charset="0"/>
              <a:buChar char="•"/>
            </a:pPr>
            <a:r>
              <a:rPr lang="de-AT" sz="1600"/>
              <a:t>Höchster Anteil an </a:t>
            </a:r>
            <a:r>
              <a:rPr lang="de-AT" sz="1600" b="1"/>
              <a:t>leitenden Funktionen</a:t>
            </a:r>
          </a:p>
          <a:p>
            <a:pPr marL="342859" lvl="2" indent="-342859">
              <a:spcBef>
                <a:spcPct val="20000"/>
              </a:spcBef>
              <a:buClr>
                <a:schemeClr val="bg2">
                  <a:lumMod val="50000"/>
                </a:schemeClr>
              </a:buClr>
              <a:buFont typeface="Arial" pitchFamily="34" charset="0"/>
              <a:buChar char="•"/>
            </a:pPr>
            <a:r>
              <a:rPr lang="de-AT" sz="1600" b="1"/>
              <a:t>Alle</a:t>
            </a:r>
            <a:r>
              <a:rPr lang="de-AT" sz="1600"/>
              <a:t> Haushaltsgrößen (auch Haushalte mit Kindern)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50" r="6908"/>
          <a:stretch/>
        </p:blipFill>
        <p:spPr bwMode="auto">
          <a:xfrm>
            <a:off x="5955559" y="1844824"/>
            <a:ext cx="272089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elle 7"/>
          <p:cNvGraphicFramePr>
            <a:graphicFrameLocks noGrp="1"/>
          </p:cNvGraphicFramePr>
          <p:nvPr>
            <p:extLst>
              <p:ext uri="{D42A27DB-BD31-4B8C-83A1-F6EECF244321}">
                <p14:modId xmlns:p14="http://schemas.microsoft.com/office/powerpoint/2010/main" val="4061457118"/>
              </p:ext>
            </p:extLst>
          </p:nvPr>
        </p:nvGraphicFramePr>
        <p:xfrm>
          <a:off x="611560" y="4437112"/>
          <a:ext cx="8064896" cy="2148840"/>
        </p:xfrm>
        <a:graphic>
          <a:graphicData uri="http://schemas.openxmlformats.org/drawingml/2006/table">
            <a:tbl>
              <a:tblPr firstRow="1" bandRow="1">
                <a:tableStyleId>{5C22544A-7EE6-4342-B048-85BDC9FD1C3A}</a:tableStyleId>
              </a:tblPr>
              <a:tblGrid>
                <a:gridCol w="4032448"/>
                <a:gridCol w="403244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smtClean="0"/>
                        <a:t>Wissen zum Thema Energie</a:t>
                      </a:r>
                    </a:p>
                  </a:txBody>
                  <a:tcPr/>
                </a:tc>
                <a:tc>
                  <a:txBody>
                    <a:bodyPr/>
                    <a:lstStyle/>
                    <a:p>
                      <a:r>
                        <a:rPr lang="de-AT" sz="1400" smtClean="0"/>
                        <a:t>Mittel bis hoch</a:t>
                      </a:r>
                      <a:endParaRPr lang="de-AT" sz="1400"/>
                    </a:p>
                  </a:txBody>
                  <a:tcPr/>
                </a:tc>
              </a:tr>
              <a:tr h="370840">
                <a:tc>
                  <a:txBody>
                    <a:bodyPr/>
                    <a:lstStyle/>
                    <a:p>
                      <a:r>
                        <a:rPr lang="de-AT" sz="1400" smtClean="0"/>
                        <a:t>Technische Kompetenz/Interesse</a:t>
                      </a:r>
                      <a:endParaRPr lang="de-AT" sz="1400"/>
                    </a:p>
                  </a:txBody>
                  <a:tcPr/>
                </a:tc>
                <a:tc>
                  <a:txBody>
                    <a:bodyPr/>
                    <a:lstStyle/>
                    <a:p>
                      <a:r>
                        <a:rPr lang="de-AT" sz="1400" smtClean="0"/>
                        <a:t>Hoch (</a:t>
                      </a:r>
                      <a:r>
                        <a:rPr lang="de-AT" sz="1400" b="1" smtClean="0"/>
                        <a:t>Erfahrung</a:t>
                      </a:r>
                      <a:r>
                        <a:rPr lang="de-AT" sz="1400" smtClean="0"/>
                        <a:t> mit Wohnungssteuerungen, ein Viertel besitzt Programmier-Kompetenz)</a:t>
                      </a:r>
                      <a:endParaRPr lang="de-AT" sz="1400"/>
                    </a:p>
                  </a:txBody>
                  <a:tcPr/>
                </a:tc>
              </a:tr>
              <a:tr h="370840">
                <a:tc>
                  <a:txBody>
                    <a:bodyPr/>
                    <a:lstStyle/>
                    <a:p>
                      <a:r>
                        <a:rPr lang="de-AT" sz="1400" smtClean="0"/>
                        <a:t>Interesse an Nachhaltigkeit</a:t>
                      </a:r>
                      <a:endParaRPr lang="de-AT" sz="1400"/>
                    </a:p>
                  </a:txBody>
                  <a:tcPr/>
                </a:tc>
                <a:tc>
                  <a:txBody>
                    <a:bodyPr/>
                    <a:lstStyle/>
                    <a:p>
                      <a:r>
                        <a:rPr lang="de-AT" sz="1400" smtClean="0"/>
                        <a:t>Mittel </a:t>
                      </a:r>
                      <a:r>
                        <a:rPr lang="de-AT" sz="1400" smtClean="0"/>
                        <a:t>bis hoch</a:t>
                      </a:r>
                      <a:endParaRPr lang="de-AT" sz="1400"/>
                    </a:p>
                  </a:txBody>
                  <a:tcPr/>
                </a:tc>
              </a:tr>
              <a:tr h="370840">
                <a:tc>
                  <a:txBody>
                    <a:bodyPr/>
                    <a:lstStyle/>
                    <a:p>
                      <a:r>
                        <a:rPr lang="de-AT" sz="1400" smtClean="0"/>
                        <a:t>Mediennutzung/Internet</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smtClean="0"/>
                        <a:t>dient in erster Linie der </a:t>
                      </a:r>
                      <a:r>
                        <a:rPr lang="de-AT" sz="1400" b="1" smtClean="0"/>
                        <a:t>beruflichen Informationssuche und Weitergabe</a:t>
                      </a:r>
                    </a:p>
                  </a:txBody>
                  <a:tcPr/>
                </a:tc>
              </a:tr>
              <a:tr h="370840">
                <a:tc>
                  <a:txBody>
                    <a:bodyPr/>
                    <a:lstStyle/>
                    <a:p>
                      <a:r>
                        <a:rPr lang="de-AT" sz="1400" smtClean="0"/>
                        <a:t>Nutzung von Wärme/Energie/Wasser</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"Vernünftiges" </a:t>
                      </a:r>
                      <a:r>
                        <a:rPr lang="de-AT" sz="1400" b="0" smtClean="0"/>
                        <a:t>Nutzungsverhalten</a:t>
                      </a:r>
                    </a:p>
                  </a:txBody>
                  <a:tcPr/>
                </a:tc>
              </a:tr>
            </a:tbl>
          </a:graphicData>
        </a:graphic>
      </p:graphicFrame>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PROFESSIONALS</a:t>
            </a:r>
            <a:endParaRPr lang="de-AT" b="1">
              <a:solidFill>
                <a:schemeClr val="bg1">
                  <a:lumMod val="50000"/>
                </a:schemeClr>
              </a:solidFill>
            </a:endParaRPr>
          </a:p>
        </p:txBody>
      </p:sp>
      <p:sp>
        <p:nvSpPr>
          <p:cNvPr id="11" name="Textfeld 10"/>
          <p:cNvSpPr txBox="1"/>
          <p:nvPr/>
        </p:nvSpPr>
        <p:spPr>
          <a:xfrm>
            <a:off x="827584" y="3429000"/>
            <a:ext cx="4752528" cy="646331"/>
          </a:xfrm>
          <a:prstGeom prst="rect">
            <a:avLst/>
          </a:prstGeom>
          <a:noFill/>
          <a:ln w="3175">
            <a:solidFill>
              <a:schemeClr val="tx1"/>
            </a:solidFill>
          </a:ln>
        </p:spPr>
        <p:txBody>
          <a:bodyPr wrap="square" rtlCol="0">
            <a:spAutoFit/>
          </a:bodyPr>
          <a:lstStyle/>
          <a:p>
            <a:r>
              <a:rPr lang="de-AT" i="1" smtClean="0"/>
              <a:t>"Ich möchte Kontrolle über alle Vorgänge in meinem Haushalt haben"</a:t>
            </a:r>
            <a:endParaRPr lang="de-AT" i="1"/>
          </a:p>
        </p:txBody>
      </p:sp>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Tree>
    <p:extLst>
      <p:ext uri="{BB962C8B-B14F-4D97-AF65-F5344CB8AC3E}">
        <p14:creationId xmlns:p14="http://schemas.microsoft.com/office/powerpoint/2010/main" val="3781649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2" y="2130171"/>
            <a:ext cx="8604448" cy="4035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580112" y="6207695"/>
            <a:ext cx="3240360" cy="461665"/>
          </a:xfrm>
          <a:prstGeom prst="rect">
            <a:avLst/>
          </a:prstGeom>
          <a:noFill/>
        </p:spPr>
        <p:txBody>
          <a:bodyPr wrap="square" rtlCol="0">
            <a:spAutoFit/>
          </a:bodyPr>
          <a:lstStyle/>
          <a:p>
            <a:r>
              <a:rPr lang="de-AT" sz="1200"/>
              <a:t>Quelle: Interactive Advertising Bureau (IAB</a:t>
            </a:r>
            <a:r>
              <a:rPr lang="de-AT" sz="1200" smtClean="0"/>
              <a:t>), in: Kiril </a:t>
            </a:r>
            <a:r>
              <a:rPr lang="de-AT" sz="1200"/>
              <a:t>V. </a:t>
            </a:r>
            <a:r>
              <a:rPr lang="de-AT" sz="1200" smtClean="0"/>
              <a:t>Kirilov: "Connecting with the future", 2017</a:t>
            </a:r>
            <a:endParaRPr lang="de-AT" sz="1200"/>
          </a:p>
        </p:txBody>
      </p:sp>
      <p:sp>
        <p:nvSpPr>
          <p:cNvPr id="5" name="Titel 3"/>
          <p:cNvSpPr txBox="1">
            <a:spLocks/>
          </p:cNvSpPr>
          <p:nvPr/>
        </p:nvSpPr>
        <p:spPr bwMode="auto">
          <a:xfrm>
            <a:off x="457200" y="980728"/>
            <a:ext cx="8219256"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Der durchschnittliche "C</a:t>
            </a:r>
            <a:r>
              <a:rPr lang="en-US" altLang="de-DE" sz="2000" smtClean="0">
                <a:latin typeface="+mn-lt"/>
              </a:rPr>
              <a:t>onnected Device Owner" in den USA hat College-Abschluss, ein überdurchschnittliches Einkommen, hat Kinder und ist zwischen 18 und 34 Jahren alt</a:t>
            </a:r>
            <a:endParaRPr lang="de-AT" altLang="de-DE" sz="2000">
              <a:latin typeface="+mn-lt"/>
            </a:endParaRPr>
          </a:p>
        </p:txBody>
      </p:sp>
    </p:spTree>
    <p:extLst>
      <p:ext uri="{BB962C8B-B14F-4D97-AF65-F5344CB8AC3E}">
        <p14:creationId xmlns:p14="http://schemas.microsoft.com/office/powerpoint/2010/main" val="824094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3"/>
          </p:nvPr>
        </p:nvSpPr>
        <p:spPr/>
        <p:txBody>
          <a:bodyPr/>
          <a:lstStyle/>
          <a:p>
            <a:r>
              <a:rPr lang="de-AT" smtClean="0"/>
              <a:t>Dr. Siegrun Klug     FH NW Schweiz     11.1.2018</a:t>
            </a:r>
            <a:endParaRPr lang="de-AT"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426088" cy="703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1187624" y="4038163"/>
            <a:ext cx="3672408" cy="830997"/>
          </a:xfrm>
          <a:prstGeom prst="rect">
            <a:avLst/>
          </a:prstGeom>
          <a:noFill/>
        </p:spPr>
        <p:txBody>
          <a:bodyPr wrap="square" rtlCol="0">
            <a:spAutoFit/>
          </a:bodyPr>
          <a:lstStyle/>
          <a:p>
            <a:pPr algn="ctr"/>
            <a:r>
              <a:rPr lang="de-AT" sz="2400" b="1">
                <a:solidFill>
                  <a:schemeClr val="bg1"/>
                </a:solidFill>
              </a:rPr>
              <a:t>D</a:t>
            </a:r>
            <a:r>
              <a:rPr lang="de-AT" sz="2400" b="1" smtClean="0">
                <a:solidFill>
                  <a:schemeClr val="bg1"/>
                </a:solidFill>
              </a:rPr>
              <a:t>as Gesamtsystem verstehen</a:t>
            </a:r>
            <a:endParaRPr lang="de-AT" sz="2400" b="1">
              <a:solidFill>
                <a:schemeClr val="bg1"/>
              </a:solidFill>
            </a:endParaRPr>
          </a:p>
        </p:txBody>
      </p:sp>
    </p:spTree>
    <p:extLst>
      <p:ext uri="{BB962C8B-B14F-4D97-AF65-F5344CB8AC3E}">
        <p14:creationId xmlns:p14="http://schemas.microsoft.com/office/powerpoint/2010/main" val="2722647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a:solidFill>
                  <a:schemeClr val="tx1"/>
                </a:solidFill>
                <a:latin typeface="+mn-lt"/>
              </a:rPr>
              <a:t>Mit 240 ha Größe ist die Seestadt </a:t>
            </a:r>
            <a:r>
              <a:rPr lang="de-AT" altLang="de-DE" sz="2000" b="1" smtClean="0">
                <a:solidFill>
                  <a:schemeClr val="tx1"/>
                </a:solidFill>
                <a:latin typeface="+mn-lt"/>
              </a:rPr>
              <a:t>Aspern </a:t>
            </a:r>
            <a:r>
              <a:rPr lang="de-AT" altLang="de-DE" sz="2000" b="1">
                <a:solidFill>
                  <a:schemeClr val="tx1"/>
                </a:solidFill>
                <a:latin typeface="+mn-lt"/>
              </a:rPr>
              <a:t>das größte Städtebauprojekt Wiens und eines der größten Europas.</a:t>
            </a:r>
          </a:p>
          <a:p>
            <a:endParaRPr lang="de-AT" altLang="de-DE" sz="2000" b="1" smtClean="0">
              <a:solidFill>
                <a:schemeClr val="tx1"/>
              </a:solidFill>
              <a:latin typeface="+mn-lt"/>
            </a:endParaRPr>
          </a:p>
          <a:p>
            <a:endParaRPr lang="de-AT" altLang="de-DE" sz="2000" b="1">
              <a:solidFill>
                <a:schemeClr val="tx1"/>
              </a:solidFill>
              <a:latin typeface="+mn-lt"/>
            </a:endParaRPr>
          </a:p>
          <a:p>
            <a:endParaRPr lang="de-AT" altLang="de-DE" sz="2000" b="1" smtClean="0">
              <a:solidFill>
                <a:schemeClr val="tx1"/>
              </a:solidFill>
              <a:latin typeface="+mn-lt"/>
            </a:endParaRPr>
          </a:p>
          <a:p>
            <a:endParaRPr lang="de-AT" altLang="de-DE" sz="2000" b="1">
              <a:solidFill>
                <a:schemeClr val="tx1"/>
              </a:solidFill>
              <a:latin typeface="+mn-lt"/>
            </a:endParaRPr>
          </a:p>
          <a:p>
            <a:endParaRPr lang="de-AT" altLang="de-DE" sz="2000" b="1" smtClean="0">
              <a:solidFill>
                <a:schemeClr val="tx1"/>
              </a:solidFill>
              <a:latin typeface="+mn-lt"/>
            </a:endParaRPr>
          </a:p>
          <a:p>
            <a:endParaRPr lang="de-AT" altLang="de-DE" sz="2000" b="1">
              <a:solidFill>
                <a:schemeClr val="tx1"/>
              </a:solidFill>
              <a:latin typeface="+mn-lt"/>
            </a:endParaRPr>
          </a:p>
          <a:p>
            <a:endParaRPr lang="de-AT" altLang="de-DE" sz="2000" b="1" smtClean="0">
              <a:solidFill>
                <a:schemeClr val="tx1"/>
              </a:solidFill>
              <a:latin typeface="+mn-lt"/>
            </a:endParaRPr>
          </a:p>
          <a:p>
            <a:endParaRPr lang="de-AT" altLang="de-DE" sz="2000" b="1">
              <a:solidFill>
                <a:schemeClr val="tx1"/>
              </a:solidFill>
              <a:latin typeface="+mn-lt"/>
            </a:endParaRPr>
          </a:p>
          <a:p>
            <a:endParaRPr lang="de-AT" altLang="de-DE" sz="2000" b="1" smtClean="0">
              <a:solidFill>
                <a:schemeClr val="tx1"/>
              </a:solidFill>
              <a:latin typeface="+mn-lt"/>
            </a:endParaRPr>
          </a:p>
          <a:p>
            <a:endParaRPr lang="de-AT" altLang="de-DE" sz="2000" b="1">
              <a:solidFill>
                <a:schemeClr val="tx1"/>
              </a:solidFill>
              <a:latin typeface="+mn-lt"/>
            </a:endParaRPr>
          </a:p>
          <a:p>
            <a:endParaRPr lang="de-AT" altLang="de-DE" sz="2000" b="1" smtClean="0">
              <a:solidFill>
                <a:schemeClr val="tx1"/>
              </a:solidFill>
              <a:latin typeface="+mn-lt"/>
            </a:endParaRPr>
          </a:p>
          <a:p>
            <a:endParaRPr lang="de-AT" altLang="de-DE" sz="2000" b="1">
              <a:solidFill>
                <a:schemeClr val="tx1"/>
              </a:solidFill>
              <a:latin typeface="+mn-lt"/>
            </a:endParaRPr>
          </a:p>
          <a:p>
            <a:r>
              <a:rPr lang="de-AT" altLang="de-DE" sz="1800">
                <a:solidFill>
                  <a:schemeClr val="tx1"/>
                </a:solidFill>
                <a:latin typeface="+mn-lt"/>
              </a:rPr>
              <a:t>Im Zentrum des neuen Stadtteils liegt ein großer See mit Seepark. Insgesamt werden bis 2028 auf dem ehemaligen Flugfeld in der Donaustadt 8.500 Wohnungen für rund 20.000 Bewohner entstehen</a:t>
            </a:r>
            <a:r>
              <a:rPr lang="de-AT" altLang="de-DE" sz="1800" smtClean="0">
                <a:solidFill>
                  <a:schemeClr val="tx1"/>
                </a:solidFill>
                <a:latin typeface="+mn-lt"/>
              </a:rPr>
              <a:t>. Durch Förderungen und einen Vergabeschlüssel wird eine soziale Durchmischung erreicht.</a:t>
            </a:r>
            <a:endParaRPr lang="de-DE" altLang="de-DE" sz="18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916832"/>
            <a:ext cx="87249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521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59055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4"/>
          <p:cNvSpPr>
            <a:spLocks noGrp="1"/>
          </p:cNvSpPr>
          <p:nvPr>
            <p:ph idx="1"/>
          </p:nvPr>
        </p:nvSpPr>
        <p:spPr>
          <a:xfrm>
            <a:off x="457200" y="1600200"/>
            <a:ext cx="7787208" cy="4525963"/>
          </a:xfrm>
        </p:spPr>
        <p:txBody>
          <a:bodyPr>
            <a:normAutofit/>
          </a:bodyPr>
          <a:lstStyle/>
          <a:p>
            <a:pPr marL="0" indent="0">
              <a:buNone/>
            </a:pPr>
            <a:endParaRPr lang="en-US" sz="2000" b="1" smtClean="0"/>
          </a:p>
          <a:p>
            <a:pPr marL="0" indent="0">
              <a:buNone/>
            </a:pPr>
            <a:endParaRPr lang="en-US" sz="1800" b="1" smtClean="0"/>
          </a:p>
          <a:p>
            <a:pPr marL="0" indent="0">
              <a:buNone/>
            </a:pPr>
            <a:endParaRPr lang="en-US" sz="1800" b="1"/>
          </a:p>
          <a:p>
            <a:pPr marL="0" indent="0">
              <a:buNone/>
            </a:pPr>
            <a:r>
              <a:rPr lang="en-US" sz="1800" b="1" smtClean="0"/>
              <a:t>Sicherheit (zB Einbruch, Daten, etc.)</a:t>
            </a:r>
          </a:p>
          <a:p>
            <a:pPr marL="0" indent="0">
              <a:buNone/>
            </a:pPr>
            <a:endParaRPr lang="en-US" sz="1800" b="1" smtClean="0"/>
          </a:p>
          <a:p>
            <a:pPr marL="0" indent="0">
              <a:buNone/>
            </a:pPr>
            <a:r>
              <a:rPr lang="en-US" sz="1800" b="1" smtClean="0"/>
              <a:t>Einsparung von Haushaltskosten</a:t>
            </a:r>
          </a:p>
          <a:p>
            <a:pPr marL="0" indent="0">
              <a:buNone/>
            </a:pPr>
            <a:endParaRPr lang="en-US" sz="1800" b="1" smtClean="0"/>
          </a:p>
          <a:p>
            <a:pPr marL="0" indent="0">
              <a:buNone/>
            </a:pPr>
            <a:r>
              <a:rPr lang="en-US" sz="1800" b="1" smtClean="0"/>
              <a:t>Kontrolle über das Haus/die Wohnung</a:t>
            </a:r>
          </a:p>
          <a:p>
            <a:pPr marL="0" indent="0">
              <a:buNone/>
            </a:pPr>
            <a:endParaRPr lang="en-US" sz="1800" b="1" smtClean="0"/>
          </a:p>
          <a:p>
            <a:pPr marL="0" indent="0">
              <a:buNone/>
            </a:pPr>
            <a:r>
              <a:rPr lang="en-US" sz="1800" b="1" smtClean="0"/>
              <a:t>Convenience</a:t>
            </a:r>
            <a:endParaRPr lang="en-US" sz="1800" b="1"/>
          </a:p>
          <a:p>
            <a:pPr marL="0" indent="0">
              <a:buNone/>
            </a:pPr>
            <a:endParaRPr lang="de-AT" sz="2000" b="1"/>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
        <p:nvSpPr>
          <p:cNvPr id="6" name="Rechteck 5"/>
          <p:cNvSpPr/>
          <p:nvPr/>
        </p:nvSpPr>
        <p:spPr>
          <a:xfrm>
            <a:off x="7812360"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Rechteck 7"/>
          <p:cNvSpPr/>
          <p:nvPr/>
        </p:nvSpPr>
        <p:spPr>
          <a:xfrm>
            <a:off x="3168352"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p:cNvSpPr txBox="1"/>
          <p:nvPr/>
        </p:nvSpPr>
        <p:spPr>
          <a:xfrm>
            <a:off x="4788024" y="6392361"/>
            <a:ext cx="4032448" cy="261610"/>
          </a:xfrm>
          <a:prstGeom prst="rect">
            <a:avLst/>
          </a:prstGeom>
          <a:noFill/>
        </p:spPr>
        <p:txBody>
          <a:bodyPr wrap="square" rtlCol="0">
            <a:spAutoFit/>
          </a:bodyPr>
          <a:lstStyle/>
          <a:p>
            <a:pPr algn="r"/>
            <a:r>
              <a:rPr lang="de-AT" sz="1100" smtClean="0"/>
              <a:t>Bild: QVICON</a:t>
            </a:r>
            <a:endParaRPr lang="de-AT" sz="1100"/>
          </a:p>
        </p:txBody>
      </p:sp>
      <p:sp>
        <p:nvSpPr>
          <p:cNvPr id="10" name="Titel 3"/>
          <p:cNvSpPr txBox="1">
            <a:spLocks/>
          </p:cNvSpPr>
          <p:nvPr/>
        </p:nvSpPr>
        <p:spPr bwMode="auto">
          <a:xfrm>
            <a:off x="457200" y="980728"/>
            <a:ext cx="7859216"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4 Hauptfaktoren </a:t>
            </a:r>
            <a:r>
              <a:rPr lang="de-AT" altLang="de-DE" sz="2000" smtClean="0">
                <a:latin typeface="+mn-lt"/>
              </a:rPr>
              <a:t>werden als </a:t>
            </a:r>
            <a:r>
              <a:rPr lang="de-AT" altLang="de-DE" sz="2000">
                <a:latin typeface="+mn-lt"/>
              </a:rPr>
              <a:t>Treiber für die Adoption von Smart Home </a:t>
            </a:r>
            <a:r>
              <a:rPr lang="de-AT" altLang="de-DE" sz="2000" smtClean="0">
                <a:latin typeface="+mn-lt"/>
              </a:rPr>
              <a:t>Devices identifiziert </a:t>
            </a:r>
            <a:r>
              <a:rPr lang="de-AT" altLang="de-DE" sz="2000">
                <a:latin typeface="+mn-lt"/>
              </a:rPr>
              <a:t>(PwC, 2017</a:t>
            </a:r>
            <a:r>
              <a:rPr lang="de-AT" altLang="de-DE" sz="2000" smtClean="0">
                <a:latin typeface="+mn-lt"/>
              </a:rPr>
              <a:t>)</a:t>
            </a:r>
            <a:endParaRPr lang="de-AT" altLang="de-DE" sz="2000">
              <a:latin typeface="+mn-lt"/>
            </a:endParaRPr>
          </a:p>
        </p:txBody>
      </p:sp>
    </p:spTree>
    <p:extLst>
      <p:ext uri="{BB962C8B-B14F-4D97-AF65-F5344CB8AC3E}">
        <p14:creationId xmlns:p14="http://schemas.microsoft.com/office/powerpoint/2010/main" val="1712846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59055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4"/>
          <p:cNvSpPr>
            <a:spLocks noGrp="1"/>
          </p:cNvSpPr>
          <p:nvPr>
            <p:ph idx="1"/>
          </p:nvPr>
        </p:nvSpPr>
        <p:spPr>
          <a:xfrm>
            <a:off x="457200" y="1600200"/>
            <a:ext cx="7787208" cy="4525963"/>
          </a:xfrm>
        </p:spPr>
        <p:txBody>
          <a:bodyPr>
            <a:normAutofit/>
          </a:bodyPr>
          <a:lstStyle/>
          <a:p>
            <a:pPr marL="0" indent="0">
              <a:buNone/>
            </a:pPr>
            <a:endParaRPr lang="en-US" sz="2000" b="1" smtClean="0"/>
          </a:p>
          <a:p>
            <a:pPr marL="0" indent="0">
              <a:buNone/>
            </a:pPr>
            <a:endParaRPr lang="en-US" sz="1800" b="1" smtClean="0"/>
          </a:p>
          <a:p>
            <a:pPr marL="0" indent="0">
              <a:buNone/>
            </a:pPr>
            <a:endParaRPr lang="en-US" sz="1800" b="1"/>
          </a:p>
          <a:p>
            <a:pPr marL="0" indent="0">
              <a:buNone/>
            </a:pPr>
            <a:r>
              <a:rPr lang="en-US" sz="1800" b="1" smtClean="0"/>
              <a:t>Sicherheit (zB Einbruch, Daten, etc.)</a:t>
            </a:r>
          </a:p>
          <a:p>
            <a:pPr marL="0" indent="0">
              <a:buNone/>
            </a:pPr>
            <a:endParaRPr lang="en-US" sz="1800" b="1" smtClean="0"/>
          </a:p>
          <a:p>
            <a:pPr marL="0" indent="0">
              <a:buNone/>
            </a:pPr>
            <a:r>
              <a:rPr lang="en-US" sz="1800" b="1" smtClean="0"/>
              <a:t>Einsparung von Haushaltskosten</a:t>
            </a:r>
          </a:p>
          <a:p>
            <a:pPr marL="0" indent="0">
              <a:buNone/>
            </a:pPr>
            <a:endParaRPr lang="en-US" sz="1800" b="1" smtClean="0"/>
          </a:p>
          <a:p>
            <a:pPr marL="0" indent="0">
              <a:buNone/>
            </a:pPr>
            <a:r>
              <a:rPr lang="en-US" sz="1800" b="1" smtClean="0"/>
              <a:t>Kontrolle über das Haus/die Wohnung</a:t>
            </a:r>
          </a:p>
          <a:p>
            <a:pPr marL="0" indent="0">
              <a:buNone/>
            </a:pPr>
            <a:endParaRPr lang="en-US" sz="1800" b="1" smtClean="0"/>
          </a:p>
          <a:p>
            <a:pPr marL="0" indent="0">
              <a:buNone/>
            </a:pPr>
            <a:r>
              <a:rPr lang="en-US" sz="1800" b="1" smtClean="0"/>
              <a:t>Convenience</a:t>
            </a:r>
            <a:endParaRPr lang="en-US" sz="1800" b="1"/>
          </a:p>
          <a:p>
            <a:pPr marL="0" indent="0">
              <a:buNone/>
            </a:pPr>
            <a:endParaRPr lang="de-AT" sz="2000" b="1"/>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
        <p:nvSpPr>
          <p:cNvPr id="6" name="Rechteck 5"/>
          <p:cNvSpPr/>
          <p:nvPr/>
        </p:nvSpPr>
        <p:spPr>
          <a:xfrm>
            <a:off x="7812360"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Rechteck 7"/>
          <p:cNvSpPr/>
          <p:nvPr/>
        </p:nvSpPr>
        <p:spPr>
          <a:xfrm>
            <a:off x="3168352"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p:cNvSpPr txBox="1"/>
          <p:nvPr/>
        </p:nvSpPr>
        <p:spPr>
          <a:xfrm>
            <a:off x="4788024" y="6392361"/>
            <a:ext cx="4032448" cy="261610"/>
          </a:xfrm>
          <a:prstGeom prst="rect">
            <a:avLst/>
          </a:prstGeom>
          <a:noFill/>
        </p:spPr>
        <p:txBody>
          <a:bodyPr wrap="square" rtlCol="0">
            <a:spAutoFit/>
          </a:bodyPr>
          <a:lstStyle/>
          <a:p>
            <a:pPr algn="r"/>
            <a:r>
              <a:rPr lang="de-AT" sz="1100" smtClean="0"/>
              <a:t>Bild: QVICON</a:t>
            </a:r>
            <a:endParaRPr lang="de-AT" sz="1100"/>
          </a:p>
        </p:txBody>
      </p:sp>
      <p:sp>
        <p:nvSpPr>
          <p:cNvPr id="10" name="Titel 3"/>
          <p:cNvSpPr txBox="1">
            <a:spLocks/>
          </p:cNvSpPr>
          <p:nvPr/>
        </p:nvSpPr>
        <p:spPr bwMode="auto">
          <a:xfrm>
            <a:off x="457200" y="980728"/>
            <a:ext cx="7859216"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4 Hauptfaktoren </a:t>
            </a:r>
            <a:r>
              <a:rPr lang="de-AT" altLang="de-DE" sz="2000" smtClean="0">
                <a:latin typeface="+mn-lt"/>
              </a:rPr>
              <a:t>werden als </a:t>
            </a:r>
            <a:r>
              <a:rPr lang="de-AT" altLang="de-DE" sz="2000">
                <a:latin typeface="+mn-lt"/>
              </a:rPr>
              <a:t>Treiber für die Adoption von Smart Home </a:t>
            </a:r>
            <a:r>
              <a:rPr lang="de-AT" altLang="de-DE" sz="2000" smtClean="0">
                <a:latin typeface="+mn-lt"/>
              </a:rPr>
              <a:t>Devices identifiziert </a:t>
            </a:r>
            <a:r>
              <a:rPr lang="de-AT" altLang="de-DE" sz="2000">
                <a:latin typeface="+mn-lt"/>
              </a:rPr>
              <a:t>(PwC, 2017</a:t>
            </a:r>
            <a:r>
              <a:rPr lang="de-AT" altLang="de-DE" sz="2000" smtClean="0">
                <a:latin typeface="+mn-lt"/>
              </a:rPr>
              <a:t>)</a:t>
            </a:r>
            <a:endParaRPr lang="de-AT" altLang="de-DE" sz="2000">
              <a:latin typeface="+mn-lt"/>
            </a:endParaRPr>
          </a:p>
        </p:txBody>
      </p:sp>
      <p:sp>
        <p:nvSpPr>
          <p:cNvPr id="2" name="Rechteck 1"/>
          <p:cNvSpPr/>
          <p:nvPr/>
        </p:nvSpPr>
        <p:spPr>
          <a:xfrm>
            <a:off x="395536" y="3933056"/>
            <a:ext cx="39604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p:cNvSpPr/>
          <p:nvPr/>
        </p:nvSpPr>
        <p:spPr>
          <a:xfrm>
            <a:off x="395536" y="2636912"/>
            <a:ext cx="39604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16877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Anforderungen von Professionals an Smart Home Lösungen</a:t>
            </a:r>
            <a:endParaRPr lang="de-AT" altLang="de-DE" sz="2000">
              <a:latin typeface="+mn-lt"/>
            </a:endParaRPr>
          </a:p>
        </p:txBody>
      </p:sp>
      <p:sp>
        <p:nvSpPr>
          <p:cNvPr id="5" name="Textfeld 4"/>
          <p:cNvSpPr txBox="1"/>
          <p:nvPr/>
        </p:nvSpPr>
        <p:spPr>
          <a:xfrm>
            <a:off x="539552" y="1772816"/>
            <a:ext cx="4824536" cy="3471720"/>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smtClean="0"/>
              <a:t>Abläufe und Funktionalitäten </a:t>
            </a:r>
            <a:r>
              <a:rPr lang="de-AT" b="1" smtClean="0"/>
              <a:t>kontrollieren</a:t>
            </a:r>
          </a:p>
          <a:p>
            <a:pPr marL="342859" lvl="2" indent="-342859">
              <a:spcBef>
                <a:spcPct val="20000"/>
              </a:spcBef>
              <a:buClr>
                <a:schemeClr val="bg2">
                  <a:lumMod val="50000"/>
                </a:schemeClr>
              </a:buClr>
              <a:buFont typeface="Arial" pitchFamily="34" charset="0"/>
              <a:buChar char="•"/>
            </a:pPr>
            <a:r>
              <a:rPr lang="de-AT" b="1" smtClean="0"/>
              <a:t>Überwachen/monitoren</a:t>
            </a:r>
          </a:p>
          <a:p>
            <a:pPr marL="342859" lvl="2" indent="-342859">
              <a:spcBef>
                <a:spcPct val="20000"/>
              </a:spcBef>
              <a:buClr>
                <a:schemeClr val="bg2">
                  <a:lumMod val="50000"/>
                </a:schemeClr>
              </a:buClr>
              <a:buFont typeface="Arial" pitchFamily="34" charset="0"/>
              <a:buChar char="•"/>
            </a:pPr>
            <a:r>
              <a:rPr lang="de-AT" b="1" smtClean="0"/>
              <a:t>Steuern</a:t>
            </a:r>
          </a:p>
          <a:p>
            <a:pPr marL="342859" lvl="2" indent="-342859">
              <a:spcBef>
                <a:spcPct val="20000"/>
              </a:spcBef>
              <a:buClr>
                <a:schemeClr val="bg2">
                  <a:lumMod val="50000"/>
                </a:schemeClr>
              </a:buClr>
              <a:buFont typeface="Arial" pitchFamily="34" charset="0"/>
              <a:buChar char="•"/>
            </a:pPr>
            <a:r>
              <a:rPr lang="de-AT" smtClean="0"/>
              <a:t>Möglichkeit zum selbst programmieren, </a:t>
            </a:r>
            <a:r>
              <a:rPr lang="de-AT" b="1" smtClean="0"/>
              <a:t>einstellen</a:t>
            </a:r>
            <a:r>
              <a:rPr lang="de-AT" smtClean="0"/>
              <a:t>, zur Profilerstellung</a:t>
            </a:r>
          </a:p>
          <a:p>
            <a:pPr marL="342859" lvl="2" indent="-342859">
              <a:spcBef>
                <a:spcPct val="20000"/>
              </a:spcBef>
              <a:buClr>
                <a:schemeClr val="bg2">
                  <a:lumMod val="50000"/>
                </a:schemeClr>
              </a:buClr>
              <a:buFont typeface="Arial" pitchFamily="34" charset="0"/>
              <a:buChar char="•"/>
            </a:pPr>
            <a:r>
              <a:rPr lang="de-AT" b="1"/>
              <a:t>Rational</a:t>
            </a:r>
            <a:r>
              <a:rPr lang="de-AT"/>
              <a:t> begründete Erklärungen und </a:t>
            </a:r>
            <a:r>
              <a:rPr lang="de-AT" b="1" smtClean="0"/>
              <a:t>Nutzungsanweisungen/Zusammenhänge</a:t>
            </a:r>
            <a:r>
              <a:rPr lang="de-AT" smtClean="0"/>
              <a:t> erklären</a:t>
            </a:r>
          </a:p>
          <a:p>
            <a:pPr marL="342859" lvl="2" indent="-342859">
              <a:spcBef>
                <a:spcPct val="20000"/>
              </a:spcBef>
              <a:buClr>
                <a:schemeClr val="bg2">
                  <a:lumMod val="50000"/>
                </a:schemeClr>
              </a:buClr>
              <a:buFont typeface="Arial" pitchFamily="34" charset="0"/>
              <a:buChar char="•"/>
            </a:pPr>
            <a:r>
              <a:rPr lang="de-AT"/>
              <a:t>erwarten auch </a:t>
            </a:r>
            <a:r>
              <a:rPr lang="de-AT" b="1"/>
              <a:t>tiefergehende Informationen </a:t>
            </a:r>
            <a:r>
              <a:rPr lang="de-AT"/>
              <a:t>zu </a:t>
            </a:r>
            <a:r>
              <a:rPr lang="de-AT" smtClean="0"/>
              <a:t>Angeboten/Lösungen/Produkten</a:t>
            </a:r>
            <a:endParaRPr lang="de-AT"/>
          </a:p>
          <a:p>
            <a:pPr marL="342859" lvl="2" indent="-342859">
              <a:spcBef>
                <a:spcPct val="20000"/>
              </a:spcBef>
              <a:buClr>
                <a:schemeClr val="bg2">
                  <a:lumMod val="50000"/>
                </a:schemeClr>
              </a:buClr>
              <a:buFont typeface="Arial" pitchFamily="34" charset="0"/>
              <a:buChar char="•"/>
            </a:pPr>
            <a:endParaRPr lang="de-AT"/>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50" r="6908"/>
          <a:stretch/>
        </p:blipFill>
        <p:spPr bwMode="auto">
          <a:xfrm>
            <a:off x="5955559" y="1844824"/>
            <a:ext cx="272089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PROFESSIONALS</a:t>
            </a:r>
            <a:endParaRPr lang="de-AT" b="1">
              <a:solidFill>
                <a:schemeClr val="bg1">
                  <a:lumMod val="50000"/>
                </a:schemeClr>
              </a:solidFill>
            </a:endParaRPr>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Tree>
    <p:extLst>
      <p:ext uri="{BB962C8B-B14F-4D97-AF65-F5344CB8AC3E}">
        <p14:creationId xmlns:p14="http://schemas.microsoft.com/office/powerpoint/2010/main" val="2136911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Mit welchen Angeboten können Professionals perfekt angesprochen werden?</a:t>
            </a:r>
            <a:endParaRPr lang="de-AT" altLang="de-DE" sz="2000">
              <a:latin typeface="+mn-lt"/>
            </a:endParaRPr>
          </a:p>
        </p:txBody>
      </p:sp>
      <p:sp>
        <p:nvSpPr>
          <p:cNvPr id="5" name="Textfeld 4"/>
          <p:cNvSpPr txBox="1"/>
          <p:nvPr/>
        </p:nvSpPr>
        <p:spPr>
          <a:xfrm>
            <a:off x="539552" y="1772816"/>
            <a:ext cx="4824536" cy="3471720"/>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smtClean="0"/>
              <a:t>Abläufe und Funktionalitäten </a:t>
            </a:r>
            <a:r>
              <a:rPr lang="de-AT" b="1" smtClean="0"/>
              <a:t>kontrollieren</a:t>
            </a:r>
          </a:p>
          <a:p>
            <a:pPr marL="342859" lvl="2" indent="-342859">
              <a:spcBef>
                <a:spcPct val="20000"/>
              </a:spcBef>
              <a:buClr>
                <a:schemeClr val="bg2">
                  <a:lumMod val="50000"/>
                </a:schemeClr>
              </a:buClr>
              <a:buFont typeface="Arial" pitchFamily="34" charset="0"/>
              <a:buChar char="•"/>
            </a:pPr>
            <a:r>
              <a:rPr lang="de-AT" b="1" smtClean="0"/>
              <a:t>Überwachen/monitoren</a:t>
            </a:r>
          </a:p>
          <a:p>
            <a:pPr marL="342859" lvl="2" indent="-342859">
              <a:spcBef>
                <a:spcPct val="20000"/>
              </a:spcBef>
              <a:buClr>
                <a:schemeClr val="bg2">
                  <a:lumMod val="50000"/>
                </a:schemeClr>
              </a:buClr>
              <a:buFont typeface="Arial" pitchFamily="34" charset="0"/>
              <a:buChar char="•"/>
            </a:pPr>
            <a:r>
              <a:rPr lang="de-AT" b="1" smtClean="0"/>
              <a:t>Steuern</a:t>
            </a:r>
          </a:p>
          <a:p>
            <a:pPr marL="342859" lvl="2" indent="-342859">
              <a:spcBef>
                <a:spcPct val="20000"/>
              </a:spcBef>
              <a:buClr>
                <a:schemeClr val="bg2">
                  <a:lumMod val="50000"/>
                </a:schemeClr>
              </a:buClr>
              <a:buFont typeface="Arial" pitchFamily="34" charset="0"/>
              <a:buChar char="•"/>
            </a:pPr>
            <a:r>
              <a:rPr lang="de-AT" smtClean="0"/>
              <a:t>Möglichkeit zum selbst programmieren, </a:t>
            </a:r>
            <a:r>
              <a:rPr lang="de-AT" b="1" smtClean="0"/>
              <a:t>einstellen</a:t>
            </a:r>
            <a:r>
              <a:rPr lang="de-AT" smtClean="0"/>
              <a:t>, zur Profilerstellung</a:t>
            </a:r>
          </a:p>
          <a:p>
            <a:pPr marL="342859" lvl="2" indent="-342859">
              <a:spcBef>
                <a:spcPct val="20000"/>
              </a:spcBef>
              <a:buClr>
                <a:schemeClr val="bg2">
                  <a:lumMod val="50000"/>
                </a:schemeClr>
              </a:buClr>
              <a:buFont typeface="Arial" pitchFamily="34" charset="0"/>
              <a:buChar char="•"/>
            </a:pPr>
            <a:r>
              <a:rPr lang="de-AT" b="1"/>
              <a:t>Rational</a:t>
            </a:r>
            <a:r>
              <a:rPr lang="de-AT"/>
              <a:t> begründete Erklärungen und </a:t>
            </a:r>
            <a:r>
              <a:rPr lang="de-AT" b="1" smtClean="0"/>
              <a:t>Nutzungsanweisungen/Zusammenhänge</a:t>
            </a:r>
            <a:r>
              <a:rPr lang="de-AT" smtClean="0"/>
              <a:t> erklären</a:t>
            </a:r>
          </a:p>
          <a:p>
            <a:pPr marL="342859" lvl="2" indent="-342859">
              <a:spcBef>
                <a:spcPct val="20000"/>
              </a:spcBef>
              <a:buClr>
                <a:schemeClr val="bg2">
                  <a:lumMod val="50000"/>
                </a:schemeClr>
              </a:buClr>
              <a:buFont typeface="Arial" pitchFamily="34" charset="0"/>
              <a:buChar char="•"/>
            </a:pPr>
            <a:r>
              <a:rPr lang="de-AT"/>
              <a:t>erwarten auch </a:t>
            </a:r>
            <a:r>
              <a:rPr lang="de-AT" b="1"/>
              <a:t>tiefergehende Informationen </a:t>
            </a:r>
            <a:r>
              <a:rPr lang="de-AT"/>
              <a:t>zu </a:t>
            </a:r>
            <a:r>
              <a:rPr lang="de-AT" smtClean="0"/>
              <a:t>Angeboten/Lösungen/Produkten</a:t>
            </a:r>
            <a:endParaRPr lang="de-AT"/>
          </a:p>
          <a:p>
            <a:pPr marL="342859" lvl="2" indent="-342859">
              <a:spcBef>
                <a:spcPct val="20000"/>
              </a:spcBef>
              <a:buClr>
                <a:schemeClr val="bg2">
                  <a:lumMod val="50000"/>
                </a:schemeClr>
              </a:buClr>
              <a:buFont typeface="Arial" pitchFamily="34" charset="0"/>
              <a:buChar char="•"/>
            </a:pPr>
            <a:endParaRPr lang="de-AT"/>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50" r="6908"/>
          <a:stretch/>
        </p:blipFill>
        <p:spPr bwMode="auto">
          <a:xfrm>
            <a:off x="5955559" y="1844824"/>
            <a:ext cx="272089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PROFESSIONALS</a:t>
            </a:r>
            <a:endParaRPr lang="de-AT" b="1">
              <a:solidFill>
                <a:schemeClr val="bg1">
                  <a:lumMod val="50000"/>
                </a:schemeClr>
              </a:solidFill>
            </a:endParaRPr>
          </a:p>
        </p:txBody>
      </p:sp>
      <p:sp>
        <p:nvSpPr>
          <p:cNvPr id="4" name="Rechteck 3"/>
          <p:cNvSpPr/>
          <p:nvPr/>
        </p:nvSpPr>
        <p:spPr>
          <a:xfrm>
            <a:off x="5940152" y="4437112"/>
            <a:ext cx="2736304"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p:cNvSpPr txBox="1"/>
          <p:nvPr/>
        </p:nvSpPr>
        <p:spPr>
          <a:xfrm>
            <a:off x="5940152" y="5085184"/>
            <a:ext cx="2736304" cy="584775"/>
          </a:xfrm>
          <a:prstGeom prst="rect">
            <a:avLst/>
          </a:prstGeom>
          <a:solidFill>
            <a:schemeClr val="bg1"/>
          </a:solidFill>
        </p:spPr>
        <p:txBody>
          <a:bodyPr wrap="square" rtlCol="0">
            <a:spAutoFit/>
          </a:bodyPr>
          <a:lstStyle/>
          <a:p>
            <a:pPr algn="ctr"/>
            <a:r>
              <a:rPr lang="de-AT" sz="3200" b="1" smtClean="0"/>
              <a:t>Angebot ?</a:t>
            </a:r>
            <a:endParaRPr lang="de-AT"/>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Tree>
    <p:extLst>
      <p:ext uri="{BB962C8B-B14F-4D97-AF65-F5344CB8AC3E}">
        <p14:creationId xmlns:p14="http://schemas.microsoft.com/office/powerpoint/2010/main" val="2547414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Mit welchen Angeboten können Professionals perfekt angesprochen werden?</a:t>
            </a:r>
            <a:endParaRPr lang="de-AT" altLang="de-DE" sz="2000">
              <a:latin typeface="+mn-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50" r="6908"/>
          <a:stretch/>
        </p:blipFill>
        <p:spPr bwMode="auto">
          <a:xfrm>
            <a:off x="5955559" y="1844824"/>
            <a:ext cx="272089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PROFESSIONALS</a:t>
            </a:r>
            <a:endParaRPr lang="de-AT" b="1">
              <a:solidFill>
                <a:schemeClr val="bg1">
                  <a:lumMod val="5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645024"/>
            <a:ext cx="1722363" cy="2785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3645024"/>
            <a:ext cx="1694879" cy="2741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827584" y="1916832"/>
            <a:ext cx="4536504" cy="646331"/>
          </a:xfrm>
          <a:prstGeom prst="rect">
            <a:avLst/>
          </a:prstGeom>
          <a:noFill/>
        </p:spPr>
        <p:txBody>
          <a:bodyPr wrap="square" rtlCol="0">
            <a:spAutoFit/>
          </a:bodyPr>
          <a:lstStyle/>
          <a:p>
            <a:r>
              <a:rPr lang="de-AT" smtClean="0"/>
              <a:t>Klassische Smart Home-Angebote sind auf diese Zielgruppe zugeschnitten</a:t>
            </a:r>
            <a:endParaRPr lang="de-AT"/>
          </a:p>
        </p:txBody>
      </p:sp>
      <p:sp>
        <p:nvSpPr>
          <p:cNvPr id="9" name="Textfeld 8"/>
          <p:cNvSpPr txBox="1"/>
          <p:nvPr/>
        </p:nvSpPr>
        <p:spPr>
          <a:xfrm>
            <a:off x="1115616" y="3162454"/>
            <a:ext cx="3888432" cy="338554"/>
          </a:xfrm>
          <a:prstGeom prst="rect">
            <a:avLst/>
          </a:prstGeom>
          <a:noFill/>
        </p:spPr>
        <p:txBody>
          <a:bodyPr wrap="square" rtlCol="0">
            <a:spAutoFit/>
          </a:bodyPr>
          <a:lstStyle/>
          <a:p>
            <a:r>
              <a:rPr lang="de-AT" sz="1600" b="1" smtClean="0"/>
              <a:t>User-App-Entwicklung der ASCR</a:t>
            </a:r>
            <a:endParaRPr lang="de-AT" sz="1600" b="1"/>
          </a:p>
        </p:txBody>
      </p:sp>
      <p:pic>
        <p:nvPicPr>
          <p:cNvPr id="15" name="Grafik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sp>
        <p:nvSpPr>
          <p:cNvPr id="14" name="Textfeld 13"/>
          <p:cNvSpPr txBox="1"/>
          <p:nvPr/>
        </p:nvSpPr>
        <p:spPr>
          <a:xfrm>
            <a:off x="4716016" y="5201905"/>
            <a:ext cx="3888432" cy="1323439"/>
          </a:xfrm>
          <a:prstGeom prst="rect">
            <a:avLst/>
          </a:prstGeom>
          <a:noFill/>
        </p:spPr>
        <p:txBody>
          <a:bodyPr wrap="square" rtlCol="0">
            <a:spAutoFit/>
          </a:bodyPr>
          <a:lstStyle/>
          <a:p>
            <a:r>
              <a:rPr lang="de-AT" sz="1600" b="1" smtClean="0"/>
              <a:t>Weitere interessante Angebote:</a:t>
            </a:r>
          </a:p>
          <a:p>
            <a:pPr marL="285750" indent="-285750">
              <a:buFont typeface="Arial" panose="020B0604020202020204" pitchFamily="34" charset="0"/>
              <a:buChar char="•"/>
            </a:pPr>
            <a:r>
              <a:rPr lang="de-AT" sz="1600" b="1" smtClean="0"/>
              <a:t>Information</a:t>
            </a:r>
            <a:r>
              <a:rPr lang="de-AT" sz="1600" smtClean="0"/>
              <a:t>, zB Tag der offenen Tür, Newsletter</a:t>
            </a:r>
          </a:p>
          <a:p>
            <a:pPr marL="285750" indent="-285750">
              <a:buFont typeface="Arial" panose="020B0604020202020204" pitchFamily="34" charset="0"/>
              <a:buChar char="•"/>
            </a:pPr>
            <a:r>
              <a:rPr lang="de-AT" sz="1600" b="1" smtClean="0"/>
              <a:t>Schulung</a:t>
            </a:r>
            <a:r>
              <a:rPr lang="de-AT" sz="1600" smtClean="0"/>
              <a:t> zur    "Energievertrauensperson"</a:t>
            </a:r>
            <a:endParaRPr lang="de-AT" sz="1600"/>
          </a:p>
        </p:txBody>
      </p:sp>
    </p:spTree>
    <p:extLst>
      <p:ext uri="{BB962C8B-B14F-4D97-AF65-F5344CB8AC3E}">
        <p14:creationId xmlns:p14="http://schemas.microsoft.com/office/powerpoint/2010/main" val="18612665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Die Optimierer verfügen über wenig technisches-/Energie-Wissen, haben hohes Interesse an Energiekosten</a:t>
            </a:r>
          </a:p>
        </p:txBody>
      </p:sp>
      <p:sp>
        <p:nvSpPr>
          <p:cNvPr id="5" name="Textfeld 4"/>
          <p:cNvSpPr txBox="1"/>
          <p:nvPr/>
        </p:nvSpPr>
        <p:spPr>
          <a:xfrm>
            <a:off x="539552" y="1772816"/>
            <a:ext cx="4824536" cy="1471172"/>
          </a:xfrm>
          <a:prstGeom prst="rect">
            <a:avLst/>
          </a:prstGeom>
          <a:noFill/>
        </p:spPr>
        <p:txBody>
          <a:bodyPr wrap="square" rtlCol="0">
            <a:spAutoFit/>
          </a:bodyPr>
          <a:lstStyle/>
          <a:p>
            <a:r>
              <a:rPr lang="de-AT" sz="1600" b="1" smtClean="0"/>
              <a:t>Soziodemografie:</a:t>
            </a:r>
          </a:p>
          <a:p>
            <a:pPr marL="342859" lvl="2" indent="-342859">
              <a:spcBef>
                <a:spcPct val="20000"/>
              </a:spcBef>
              <a:buClr>
                <a:schemeClr val="bg2">
                  <a:lumMod val="50000"/>
                </a:schemeClr>
              </a:buClr>
              <a:buFont typeface="Arial" pitchFamily="34" charset="0"/>
              <a:buChar char="•"/>
            </a:pPr>
            <a:r>
              <a:rPr lang="de-AT" sz="1600"/>
              <a:t>Mehr </a:t>
            </a:r>
            <a:r>
              <a:rPr lang="de-AT" sz="1600" b="1"/>
              <a:t>Frauen</a:t>
            </a:r>
          </a:p>
          <a:p>
            <a:pPr marL="342859" lvl="2" indent="-342859">
              <a:spcBef>
                <a:spcPct val="20000"/>
              </a:spcBef>
              <a:buClr>
                <a:schemeClr val="bg2">
                  <a:lumMod val="50000"/>
                </a:schemeClr>
              </a:buClr>
              <a:buFont typeface="Arial" pitchFamily="34" charset="0"/>
              <a:buChar char="•"/>
            </a:pPr>
            <a:r>
              <a:rPr lang="de-AT" sz="1600" b="1"/>
              <a:t>Alle</a:t>
            </a:r>
            <a:r>
              <a:rPr lang="de-AT" sz="1600"/>
              <a:t> Haushaltsgrößen (Haushalte mit Kindern)</a:t>
            </a:r>
          </a:p>
          <a:p>
            <a:pPr marL="342859" lvl="2" indent="-342859">
              <a:spcBef>
                <a:spcPct val="20000"/>
              </a:spcBef>
              <a:buClr>
                <a:schemeClr val="bg2">
                  <a:lumMod val="50000"/>
                </a:schemeClr>
              </a:buClr>
              <a:buFont typeface="Arial" pitchFamily="34" charset="0"/>
              <a:buChar char="•"/>
            </a:pPr>
            <a:r>
              <a:rPr lang="de-AT" sz="1600" smtClean="0"/>
              <a:t>Höherer Anteil </a:t>
            </a:r>
            <a:r>
              <a:rPr lang="de-AT" sz="1600"/>
              <a:t>an </a:t>
            </a:r>
            <a:r>
              <a:rPr lang="de-AT" sz="1600" b="1"/>
              <a:t>MaturantInnen und </a:t>
            </a:r>
            <a:r>
              <a:rPr lang="de-AT" sz="1600" b="1" smtClean="0"/>
              <a:t>Universitäts-AbsolventInnen</a:t>
            </a:r>
            <a:endParaRPr lang="de-AT" sz="1600" b="1"/>
          </a:p>
        </p:txBody>
      </p:sp>
      <p:graphicFrame>
        <p:nvGraphicFramePr>
          <p:cNvPr id="8" name="Tabelle 7"/>
          <p:cNvGraphicFramePr>
            <a:graphicFrameLocks noGrp="1"/>
          </p:cNvGraphicFramePr>
          <p:nvPr>
            <p:extLst>
              <p:ext uri="{D42A27DB-BD31-4B8C-83A1-F6EECF244321}">
                <p14:modId xmlns:p14="http://schemas.microsoft.com/office/powerpoint/2010/main" val="195296502"/>
              </p:ext>
            </p:extLst>
          </p:nvPr>
        </p:nvGraphicFramePr>
        <p:xfrm>
          <a:off x="611560" y="4437112"/>
          <a:ext cx="8064896" cy="1854200"/>
        </p:xfrm>
        <a:graphic>
          <a:graphicData uri="http://schemas.openxmlformats.org/drawingml/2006/table">
            <a:tbl>
              <a:tblPr firstRow="1" bandRow="1">
                <a:tableStyleId>{5C22544A-7EE6-4342-B048-85BDC9FD1C3A}</a:tableStyleId>
              </a:tblPr>
              <a:tblGrid>
                <a:gridCol w="4032448"/>
                <a:gridCol w="403244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smtClean="0"/>
                        <a:t>Wissen zum Thema Energie</a:t>
                      </a:r>
                    </a:p>
                  </a:txBody>
                  <a:tcPr/>
                </a:tc>
                <a:tc>
                  <a:txBody>
                    <a:bodyPr/>
                    <a:lstStyle/>
                    <a:p>
                      <a:r>
                        <a:rPr lang="de-AT" sz="1400" smtClean="0"/>
                        <a:t>Mittel</a:t>
                      </a:r>
                      <a:endParaRPr lang="de-AT" sz="1400"/>
                    </a:p>
                  </a:txBody>
                  <a:tcPr/>
                </a:tc>
              </a:tr>
              <a:tr h="370840">
                <a:tc>
                  <a:txBody>
                    <a:bodyPr/>
                    <a:lstStyle/>
                    <a:p>
                      <a:r>
                        <a:rPr lang="de-AT" sz="1400" smtClean="0"/>
                        <a:t>Technische Kompetenz/Interesse</a:t>
                      </a:r>
                      <a:endParaRPr lang="de-AT" sz="1400"/>
                    </a:p>
                  </a:txBody>
                  <a:tcPr/>
                </a:tc>
                <a:tc>
                  <a:txBody>
                    <a:bodyPr/>
                    <a:lstStyle/>
                    <a:p>
                      <a:r>
                        <a:rPr lang="de-AT" sz="1400" smtClean="0"/>
                        <a:t>Wenig (</a:t>
                      </a:r>
                      <a:r>
                        <a:rPr lang="de-AT" sz="1400" b="1" smtClean="0"/>
                        <a:t>keine</a:t>
                      </a:r>
                      <a:r>
                        <a:rPr lang="de-AT" sz="1400" smtClean="0"/>
                        <a:t> </a:t>
                      </a:r>
                      <a:r>
                        <a:rPr lang="de-AT" sz="1400" b="1" smtClean="0"/>
                        <a:t>Erfahrung</a:t>
                      </a:r>
                      <a:r>
                        <a:rPr lang="de-AT" sz="1400" smtClean="0"/>
                        <a:t> mit Wohnungssteuerungen)</a:t>
                      </a:r>
                      <a:endParaRPr lang="de-AT" sz="1400"/>
                    </a:p>
                  </a:txBody>
                  <a:tcPr/>
                </a:tc>
              </a:tr>
              <a:tr h="370840">
                <a:tc>
                  <a:txBody>
                    <a:bodyPr/>
                    <a:lstStyle/>
                    <a:p>
                      <a:r>
                        <a:rPr lang="de-AT" sz="1400" smtClean="0"/>
                        <a:t>Interesse an Nachhaltigkeit</a:t>
                      </a:r>
                      <a:endParaRPr lang="de-AT" sz="1400"/>
                    </a:p>
                  </a:txBody>
                  <a:tcPr/>
                </a:tc>
                <a:tc>
                  <a:txBody>
                    <a:bodyPr/>
                    <a:lstStyle/>
                    <a:p>
                      <a:r>
                        <a:rPr lang="de-AT" sz="1400" smtClean="0"/>
                        <a:t>Mitel bis hoch</a:t>
                      </a:r>
                      <a:endParaRPr lang="de-AT" sz="1400"/>
                    </a:p>
                  </a:txBody>
                  <a:tcPr/>
                </a:tc>
              </a:tr>
              <a:tr h="370840">
                <a:tc>
                  <a:txBody>
                    <a:bodyPr/>
                    <a:lstStyle/>
                    <a:p>
                      <a:r>
                        <a:rPr lang="de-AT" sz="1400" smtClean="0"/>
                        <a:t>Mediennutzung/Internet</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smtClean="0"/>
                        <a:t>Durchschnittlich/unauffällig</a:t>
                      </a:r>
                      <a:endParaRPr lang="de-AT" sz="1400" b="1" smtClean="0"/>
                    </a:p>
                  </a:txBody>
                  <a:tcPr/>
                </a:tc>
              </a:tr>
              <a:tr h="370840">
                <a:tc>
                  <a:txBody>
                    <a:bodyPr/>
                    <a:lstStyle/>
                    <a:p>
                      <a:r>
                        <a:rPr lang="de-AT" sz="1400" smtClean="0"/>
                        <a:t>Nutzung von Wärme/Energie/Wasser</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Hohes Interesse </a:t>
                      </a:r>
                      <a:r>
                        <a:rPr lang="de-AT" sz="1400" b="0" smtClean="0"/>
                        <a:t>am</a:t>
                      </a:r>
                      <a:r>
                        <a:rPr lang="de-AT" sz="1400" b="1" smtClean="0"/>
                        <a:t> Kosteneinsparen</a:t>
                      </a:r>
                      <a:endParaRPr lang="de-AT" sz="1400" b="0" smtClean="0"/>
                    </a:p>
                  </a:txBody>
                  <a:tcPr/>
                </a:tc>
              </a:tr>
            </a:tbl>
          </a:graphicData>
        </a:graphic>
      </p:graphicFrame>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OPTIMIERER</a:t>
            </a:r>
            <a:endParaRPr lang="de-AT" b="1">
              <a:solidFill>
                <a:schemeClr val="bg1">
                  <a:lumMod val="50000"/>
                </a:schemeClr>
              </a:solidFill>
            </a:endParaRPr>
          </a:p>
        </p:txBody>
      </p:sp>
      <p:sp>
        <p:nvSpPr>
          <p:cNvPr id="11" name="Textfeld 10"/>
          <p:cNvSpPr txBox="1"/>
          <p:nvPr/>
        </p:nvSpPr>
        <p:spPr>
          <a:xfrm>
            <a:off x="827584" y="3429000"/>
            <a:ext cx="4392488" cy="646331"/>
          </a:xfrm>
          <a:prstGeom prst="rect">
            <a:avLst/>
          </a:prstGeom>
          <a:noFill/>
          <a:ln w="3175">
            <a:solidFill>
              <a:schemeClr val="tx1"/>
            </a:solidFill>
          </a:ln>
        </p:spPr>
        <p:txBody>
          <a:bodyPr wrap="square" rtlCol="0">
            <a:spAutoFit/>
          </a:bodyPr>
          <a:lstStyle/>
          <a:p>
            <a:r>
              <a:rPr lang="de-AT" i="1" smtClean="0"/>
              <a:t>"Ich habe sehr wenig Zeit, mein Alltag ist sehr voll"</a:t>
            </a:r>
            <a:endParaRPr lang="de-AT" i="1"/>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5" r="17721"/>
          <a:stretch/>
        </p:blipFill>
        <p:spPr bwMode="auto">
          <a:xfrm>
            <a:off x="5436096" y="1844824"/>
            <a:ext cx="3211552"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615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12776"/>
            <a:ext cx="47625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4788024" y="6392361"/>
            <a:ext cx="4032448" cy="276999"/>
          </a:xfrm>
          <a:prstGeom prst="rect">
            <a:avLst/>
          </a:prstGeom>
          <a:noFill/>
        </p:spPr>
        <p:txBody>
          <a:bodyPr wrap="square" rtlCol="0">
            <a:spAutoFit/>
          </a:bodyPr>
          <a:lstStyle/>
          <a:p>
            <a:r>
              <a:rPr lang="de-AT" sz="1200"/>
              <a:t>Quelle: Kiril V. </a:t>
            </a:r>
            <a:r>
              <a:rPr lang="de-AT" sz="1200" smtClean="0"/>
              <a:t>Kirilov: "Connecting with the future", 2017</a:t>
            </a:r>
            <a:endParaRPr lang="de-AT" sz="1200"/>
          </a:p>
        </p:txBody>
      </p:sp>
    </p:spTree>
    <p:extLst>
      <p:ext uri="{BB962C8B-B14F-4D97-AF65-F5344CB8AC3E}">
        <p14:creationId xmlns:p14="http://schemas.microsoft.com/office/powerpoint/2010/main" val="418179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59055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4"/>
          <p:cNvSpPr>
            <a:spLocks noGrp="1"/>
          </p:cNvSpPr>
          <p:nvPr>
            <p:ph idx="1"/>
          </p:nvPr>
        </p:nvSpPr>
        <p:spPr>
          <a:xfrm>
            <a:off x="457200" y="1600200"/>
            <a:ext cx="7787208" cy="4525963"/>
          </a:xfrm>
        </p:spPr>
        <p:txBody>
          <a:bodyPr>
            <a:normAutofit/>
          </a:bodyPr>
          <a:lstStyle/>
          <a:p>
            <a:pPr marL="0" indent="0">
              <a:buNone/>
            </a:pPr>
            <a:endParaRPr lang="en-US" sz="2000" b="1" smtClean="0"/>
          </a:p>
          <a:p>
            <a:pPr marL="0" indent="0">
              <a:buNone/>
            </a:pPr>
            <a:endParaRPr lang="en-US" sz="1800" b="1" smtClean="0"/>
          </a:p>
          <a:p>
            <a:pPr marL="0" indent="0">
              <a:buNone/>
            </a:pPr>
            <a:endParaRPr lang="en-US" sz="1800" b="1"/>
          </a:p>
          <a:p>
            <a:pPr marL="0" indent="0">
              <a:buNone/>
            </a:pPr>
            <a:r>
              <a:rPr lang="en-US" sz="1800" b="1" smtClean="0"/>
              <a:t>Sicherheit (zB Einbruch, Daten, etc.)</a:t>
            </a:r>
          </a:p>
          <a:p>
            <a:pPr marL="0" indent="0">
              <a:buNone/>
            </a:pPr>
            <a:endParaRPr lang="en-US" sz="1800" b="1" smtClean="0"/>
          </a:p>
          <a:p>
            <a:pPr marL="0" indent="0">
              <a:buNone/>
            </a:pPr>
            <a:r>
              <a:rPr lang="en-US" sz="1800" b="1" smtClean="0"/>
              <a:t>Einsparung von Haushaltskosten</a:t>
            </a:r>
          </a:p>
          <a:p>
            <a:pPr marL="0" indent="0">
              <a:buNone/>
            </a:pPr>
            <a:endParaRPr lang="en-US" sz="1800" b="1" smtClean="0"/>
          </a:p>
          <a:p>
            <a:pPr marL="0" indent="0">
              <a:buNone/>
            </a:pPr>
            <a:r>
              <a:rPr lang="en-US" sz="1800" b="1" smtClean="0"/>
              <a:t>Kontrolle über das Haus/die Wohnung</a:t>
            </a:r>
          </a:p>
          <a:p>
            <a:pPr marL="0" indent="0">
              <a:buNone/>
            </a:pPr>
            <a:endParaRPr lang="en-US" sz="1800" b="1" smtClean="0"/>
          </a:p>
          <a:p>
            <a:pPr marL="0" indent="0">
              <a:buNone/>
            </a:pPr>
            <a:r>
              <a:rPr lang="en-US" sz="1800" b="1" smtClean="0"/>
              <a:t>Convenience</a:t>
            </a:r>
            <a:endParaRPr lang="en-US" sz="1800" b="1"/>
          </a:p>
          <a:p>
            <a:pPr marL="0" indent="0">
              <a:buNone/>
            </a:pPr>
            <a:endParaRPr lang="de-AT" sz="2000" b="1"/>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
        <p:nvSpPr>
          <p:cNvPr id="6" name="Rechteck 5"/>
          <p:cNvSpPr/>
          <p:nvPr/>
        </p:nvSpPr>
        <p:spPr>
          <a:xfrm>
            <a:off x="7812360"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Rechteck 7"/>
          <p:cNvSpPr/>
          <p:nvPr/>
        </p:nvSpPr>
        <p:spPr>
          <a:xfrm>
            <a:off x="3168352" y="5157192"/>
            <a:ext cx="133164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p:cNvSpPr txBox="1"/>
          <p:nvPr/>
        </p:nvSpPr>
        <p:spPr>
          <a:xfrm>
            <a:off x="4788024" y="6392361"/>
            <a:ext cx="4032448" cy="261610"/>
          </a:xfrm>
          <a:prstGeom prst="rect">
            <a:avLst/>
          </a:prstGeom>
          <a:noFill/>
        </p:spPr>
        <p:txBody>
          <a:bodyPr wrap="square" rtlCol="0">
            <a:spAutoFit/>
          </a:bodyPr>
          <a:lstStyle/>
          <a:p>
            <a:pPr algn="r"/>
            <a:r>
              <a:rPr lang="de-AT" sz="1100" smtClean="0"/>
              <a:t>Bild: QVICON</a:t>
            </a:r>
            <a:endParaRPr lang="de-AT" sz="1100"/>
          </a:p>
        </p:txBody>
      </p:sp>
      <p:sp>
        <p:nvSpPr>
          <p:cNvPr id="10" name="Titel 3"/>
          <p:cNvSpPr txBox="1">
            <a:spLocks/>
          </p:cNvSpPr>
          <p:nvPr/>
        </p:nvSpPr>
        <p:spPr bwMode="auto">
          <a:xfrm>
            <a:off x="457200" y="980728"/>
            <a:ext cx="7859216"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4 Hauptfaktoren </a:t>
            </a:r>
            <a:r>
              <a:rPr lang="de-AT" altLang="de-DE" sz="2000" smtClean="0">
                <a:latin typeface="+mn-lt"/>
              </a:rPr>
              <a:t>werden als </a:t>
            </a:r>
            <a:r>
              <a:rPr lang="de-AT" altLang="de-DE" sz="2000">
                <a:latin typeface="+mn-lt"/>
              </a:rPr>
              <a:t>Treiber für die Adoption von Smart Home </a:t>
            </a:r>
            <a:r>
              <a:rPr lang="de-AT" altLang="de-DE" sz="2000" smtClean="0">
                <a:latin typeface="+mn-lt"/>
              </a:rPr>
              <a:t>Devices identifiziert </a:t>
            </a:r>
            <a:r>
              <a:rPr lang="de-AT" altLang="de-DE" sz="2000">
                <a:latin typeface="+mn-lt"/>
              </a:rPr>
              <a:t>(PwC, 2017</a:t>
            </a:r>
            <a:r>
              <a:rPr lang="de-AT" altLang="de-DE" sz="2000" smtClean="0">
                <a:latin typeface="+mn-lt"/>
              </a:rPr>
              <a:t>)</a:t>
            </a:r>
            <a:endParaRPr lang="de-AT" altLang="de-DE" sz="2000">
              <a:latin typeface="+mn-lt"/>
            </a:endParaRPr>
          </a:p>
        </p:txBody>
      </p:sp>
      <p:sp>
        <p:nvSpPr>
          <p:cNvPr id="2" name="Rechteck 1"/>
          <p:cNvSpPr/>
          <p:nvPr/>
        </p:nvSpPr>
        <p:spPr>
          <a:xfrm>
            <a:off x="395536" y="3284984"/>
            <a:ext cx="39604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p:cNvSpPr/>
          <p:nvPr/>
        </p:nvSpPr>
        <p:spPr>
          <a:xfrm>
            <a:off x="395536" y="2636912"/>
            <a:ext cx="39604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p:cNvSpPr/>
          <p:nvPr/>
        </p:nvSpPr>
        <p:spPr>
          <a:xfrm>
            <a:off x="395536" y="4581128"/>
            <a:ext cx="39604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368537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Anforderungen von Optimierern an Smart Home Lösungen</a:t>
            </a:r>
            <a:endParaRPr lang="de-AT" altLang="de-DE" sz="2000">
              <a:latin typeface="+mn-lt"/>
            </a:endParaRPr>
          </a:p>
        </p:txBody>
      </p:sp>
      <p:sp>
        <p:nvSpPr>
          <p:cNvPr id="5" name="Textfeld 4"/>
          <p:cNvSpPr txBox="1"/>
          <p:nvPr/>
        </p:nvSpPr>
        <p:spPr>
          <a:xfrm>
            <a:off x="539552" y="1772816"/>
            <a:ext cx="4824536" cy="3471720"/>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b="1" smtClean="0"/>
              <a:t>Wenig einstellen </a:t>
            </a:r>
            <a:r>
              <a:rPr lang="de-AT" smtClean="0"/>
              <a:t>zu müssen</a:t>
            </a:r>
          </a:p>
          <a:p>
            <a:pPr marL="342859" lvl="2" indent="-342859">
              <a:spcBef>
                <a:spcPct val="20000"/>
              </a:spcBef>
              <a:buClr>
                <a:schemeClr val="bg2">
                  <a:lumMod val="50000"/>
                </a:schemeClr>
              </a:buClr>
              <a:buFont typeface="Arial" pitchFamily="34" charset="0"/>
              <a:buChar char="•"/>
            </a:pPr>
            <a:r>
              <a:rPr lang="de-AT" smtClean="0"/>
              <a:t>Lösungen </a:t>
            </a:r>
            <a:r>
              <a:rPr lang="de-AT" b="1" smtClean="0"/>
              <a:t>rasch</a:t>
            </a:r>
            <a:r>
              <a:rPr lang="de-AT" smtClean="0"/>
              <a:t> an den Alltag </a:t>
            </a:r>
            <a:r>
              <a:rPr lang="de-AT" b="1" smtClean="0"/>
              <a:t>anpassbar</a:t>
            </a:r>
            <a:r>
              <a:rPr lang="de-AT" smtClean="0"/>
              <a:t> (zB Profile zur Auswahl)</a:t>
            </a:r>
          </a:p>
          <a:p>
            <a:pPr marL="342859" lvl="2" indent="-342859">
              <a:spcBef>
                <a:spcPct val="20000"/>
              </a:spcBef>
              <a:buClr>
                <a:schemeClr val="bg2">
                  <a:lumMod val="50000"/>
                </a:schemeClr>
              </a:buClr>
              <a:buFont typeface="Arial" pitchFamily="34" charset="0"/>
              <a:buChar char="•"/>
            </a:pPr>
            <a:r>
              <a:rPr lang="de-AT" b="1" smtClean="0"/>
              <a:t>Sofort einsetzbar</a:t>
            </a:r>
            <a:r>
              <a:rPr lang="de-AT" smtClean="0"/>
              <a:t>/verwendbar</a:t>
            </a:r>
          </a:p>
          <a:p>
            <a:pPr marL="342859" lvl="2" indent="-342859">
              <a:spcBef>
                <a:spcPct val="20000"/>
              </a:spcBef>
              <a:buClr>
                <a:schemeClr val="bg2">
                  <a:lumMod val="50000"/>
                </a:schemeClr>
              </a:buClr>
              <a:buFont typeface="Arial" pitchFamily="34" charset="0"/>
              <a:buChar char="•"/>
            </a:pPr>
            <a:r>
              <a:rPr lang="de-AT" smtClean="0"/>
              <a:t>Hilfe/</a:t>
            </a:r>
            <a:r>
              <a:rPr lang="de-AT" b="1" smtClean="0"/>
              <a:t>Unterstützung</a:t>
            </a:r>
            <a:r>
              <a:rPr lang="de-AT" smtClean="0"/>
              <a:t> bei Problemen/ Unklarheiten</a:t>
            </a:r>
          </a:p>
          <a:p>
            <a:pPr marL="342859" lvl="2" indent="-342859">
              <a:spcBef>
                <a:spcPct val="20000"/>
              </a:spcBef>
              <a:buClr>
                <a:schemeClr val="bg2">
                  <a:lumMod val="50000"/>
                </a:schemeClr>
              </a:buClr>
              <a:buFont typeface="Arial" pitchFamily="34" charset="0"/>
              <a:buChar char="•"/>
            </a:pPr>
            <a:r>
              <a:rPr lang="de-AT" smtClean="0"/>
              <a:t>Wenig Hintergrundinformation, klare </a:t>
            </a:r>
            <a:r>
              <a:rPr lang="de-AT" b="1" smtClean="0"/>
              <a:t>Handlungsanweisungen</a:t>
            </a:r>
          </a:p>
          <a:p>
            <a:pPr marL="342859" lvl="2" indent="-342859">
              <a:spcBef>
                <a:spcPct val="20000"/>
              </a:spcBef>
              <a:buClr>
                <a:schemeClr val="bg2">
                  <a:lumMod val="50000"/>
                </a:schemeClr>
              </a:buClr>
              <a:buFont typeface="Arial" pitchFamily="34" charset="0"/>
              <a:buChar char="•"/>
            </a:pPr>
            <a:r>
              <a:rPr lang="de-AT" smtClean="0"/>
              <a:t>Energiekosten/</a:t>
            </a:r>
            <a:r>
              <a:rPr lang="de-AT" b="1" smtClean="0"/>
              <a:t>Energieverbrauch</a:t>
            </a:r>
            <a:r>
              <a:rPr lang="de-AT" smtClean="0"/>
              <a:t> klar </a:t>
            </a:r>
            <a:r>
              <a:rPr lang="de-AT" b="1" smtClean="0"/>
              <a:t>nachvollziehbar</a:t>
            </a:r>
            <a:r>
              <a:rPr lang="de-AT" smtClean="0"/>
              <a:t> (zB auf Geräteebene)</a:t>
            </a:r>
          </a:p>
          <a:p>
            <a:pPr marL="342859" lvl="2" indent="-342859">
              <a:spcBef>
                <a:spcPct val="20000"/>
              </a:spcBef>
              <a:buClr>
                <a:schemeClr val="bg2">
                  <a:lumMod val="50000"/>
                </a:schemeClr>
              </a:buClr>
              <a:buFont typeface="Arial" pitchFamily="34" charset="0"/>
              <a:buChar char="•"/>
            </a:pPr>
            <a:endParaRPr lang="de-AT"/>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OPTIMIERER</a:t>
            </a:r>
            <a:endParaRPr lang="de-AT" b="1">
              <a:solidFill>
                <a:schemeClr val="bg1">
                  <a:lumMod val="50000"/>
                </a:schemeClr>
              </a:solidFill>
            </a:endParaRP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5" r="17721"/>
          <a:stretch/>
        </p:blipFill>
        <p:spPr bwMode="auto">
          <a:xfrm>
            <a:off x="5436096" y="1844824"/>
            <a:ext cx="3211552"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3211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t>Mit welchen Angeboten können </a:t>
            </a:r>
            <a:r>
              <a:rPr lang="de-AT" altLang="de-DE" sz="2000" smtClean="0"/>
              <a:t>Optimierer perfekt </a:t>
            </a:r>
            <a:r>
              <a:rPr lang="de-AT" altLang="de-DE" sz="2000"/>
              <a:t>angesprochen werden?</a:t>
            </a:r>
          </a:p>
        </p:txBody>
      </p:sp>
      <p:sp>
        <p:nvSpPr>
          <p:cNvPr id="5" name="Textfeld 4"/>
          <p:cNvSpPr txBox="1"/>
          <p:nvPr/>
        </p:nvSpPr>
        <p:spPr>
          <a:xfrm>
            <a:off x="539552" y="1772816"/>
            <a:ext cx="4824536" cy="3471720"/>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b="1" smtClean="0"/>
              <a:t>Wenig einstellen </a:t>
            </a:r>
            <a:r>
              <a:rPr lang="de-AT" smtClean="0"/>
              <a:t>zu müssen</a:t>
            </a:r>
          </a:p>
          <a:p>
            <a:pPr marL="342859" lvl="2" indent="-342859">
              <a:spcBef>
                <a:spcPct val="20000"/>
              </a:spcBef>
              <a:buClr>
                <a:schemeClr val="bg2">
                  <a:lumMod val="50000"/>
                </a:schemeClr>
              </a:buClr>
              <a:buFont typeface="Arial" pitchFamily="34" charset="0"/>
              <a:buChar char="•"/>
            </a:pPr>
            <a:r>
              <a:rPr lang="de-AT" smtClean="0"/>
              <a:t>Lösungen </a:t>
            </a:r>
            <a:r>
              <a:rPr lang="de-AT" b="1" smtClean="0"/>
              <a:t>rasch</a:t>
            </a:r>
            <a:r>
              <a:rPr lang="de-AT" smtClean="0"/>
              <a:t> an den Alltag </a:t>
            </a:r>
            <a:r>
              <a:rPr lang="de-AT" b="1" smtClean="0"/>
              <a:t>anpassbar</a:t>
            </a:r>
            <a:r>
              <a:rPr lang="de-AT" smtClean="0"/>
              <a:t> (zB Profile zur Auswahl)</a:t>
            </a:r>
          </a:p>
          <a:p>
            <a:pPr marL="342859" lvl="2" indent="-342859">
              <a:spcBef>
                <a:spcPct val="20000"/>
              </a:spcBef>
              <a:buClr>
                <a:schemeClr val="bg2">
                  <a:lumMod val="50000"/>
                </a:schemeClr>
              </a:buClr>
              <a:buFont typeface="Arial" pitchFamily="34" charset="0"/>
              <a:buChar char="•"/>
            </a:pPr>
            <a:r>
              <a:rPr lang="de-AT" b="1" smtClean="0"/>
              <a:t>Sofort einsetzbar</a:t>
            </a:r>
            <a:r>
              <a:rPr lang="de-AT" smtClean="0"/>
              <a:t>/verwendbar</a:t>
            </a:r>
          </a:p>
          <a:p>
            <a:pPr marL="342859" lvl="2" indent="-342859">
              <a:spcBef>
                <a:spcPct val="20000"/>
              </a:spcBef>
              <a:buClr>
                <a:schemeClr val="bg2">
                  <a:lumMod val="50000"/>
                </a:schemeClr>
              </a:buClr>
              <a:buFont typeface="Arial" pitchFamily="34" charset="0"/>
              <a:buChar char="•"/>
            </a:pPr>
            <a:r>
              <a:rPr lang="de-AT" smtClean="0"/>
              <a:t>Hilfe/</a:t>
            </a:r>
            <a:r>
              <a:rPr lang="de-AT" b="1" smtClean="0"/>
              <a:t>Unterstützung</a:t>
            </a:r>
            <a:r>
              <a:rPr lang="de-AT" smtClean="0"/>
              <a:t> bei Problemen/ Unklarheiten</a:t>
            </a:r>
          </a:p>
          <a:p>
            <a:pPr marL="342859" lvl="2" indent="-342859">
              <a:spcBef>
                <a:spcPct val="20000"/>
              </a:spcBef>
              <a:buClr>
                <a:schemeClr val="bg2">
                  <a:lumMod val="50000"/>
                </a:schemeClr>
              </a:buClr>
              <a:buFont typeface="Arial" pitchFamily="34" charset="0"/>
              <a:buChar char="•"/>
            </a:pPr>
            <a:r>
              <a:rPr lang="de-AT" smtClean="0"/>
              <a:t>Wenig Hintergrundinformation, klare </a:t>
            </a:r>
            <a:r>
              <a:rPr lang="de-AT" b="1" smtClean="0"/>
              <a:t>Handlungsanweisungen</a:t>
            </a:r>
          </a:p>
          <a:p>
            <a:pPr marL="342859" lvl="2" indent="-342859">
              <a:spcBef>
                <a:spcPct val="20000"/>
              </a:spcBef>
              <a:buClr>
                <a:schemeClr val="bg2">
                  <a:lumMod val="50000"/>
                </a:schemeClr>
              </a:buClr>
              <a:buFont typeface="Arial" pitchFamily="34" charset="0"/>
              <a:buChar char="•"/>
            </a:pPr>
            <a:r>
              <a:rPr lang="de-AT" smtClean="0"/>
              <a:t>Energiekosten/</a:t>
            </a:r>
            <a:r>
              <a:rPr lang="de-AT" b="1" smtClean="0"/>
              <a:t>Energieverbrauch</a:t>
            </a:r>
            <a:r>
              <a:rPr lang="de-AT" smtClean="0"/>
              <a:t> klar </a:t>
            </a:r>
            <a:r>
              <a:rPr lang="de-AT" b="1" smtClean="0"/>
              <a:t>nachvollziehbar</a:t>
            </a:r>
            <a:r>
              <a:rPr lang="de-AT" smtClean="0"/>
              <a:t> (zB auf Geräteebene)</a:t>
            </a:r>
          </a:p>
          <a:p>
            <a:pPr marL="342859" lvl="2" indent="-342859">
              <a:spcBef>
                <a:spcPct val="20000"/>
              </a:spcBef>
              <a:buClr>
                <a:schemeClr val="bg2">
                  <a:lumMod val="50000"/>
                </a:schemeClr>
              </a:buClr>
              <a:buFont typeface="Arial" pitchFamily="34" charset="0"/>
              <a:buChar char="•"/>
            </a:pPr>
            <a:endParaRPr lang="de-AT"/>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OPTIMIERER</a:t>
            </a:r>
            <a:endParaRPr lang="de-AT" b="1">
              <a:solidFill>
                <a:schemeClr val="bg1">
                  <a:lumMod val="50000"/>
                </a:schemeClr>
              </a:solidFill>
            </a:endParaRP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5" r="17721"/>
          <a:stretch/>
        </p:blipFill>
        <p:spPr bwMode="auto">
          <a:xfrm>
            <a:off x="5436096" y="1844824"/>
            <a:ext cx="3211552"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hteck 10"/>
          <p:cNvSpPr/>
          <p:nvPr/>
        </p:nvSpPr>
        <p:spPr>
          <a:xfrm>
            <a:off x="5940152" y="4437112"/>
            <a:ext cx="2736304"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p:cNvSpPr txBox="1"/>
          <p:nvPr/>
        </p:nvSpPr>
        <p:spPr>
          <a:xfrm>
            <a:off x="5940152" y="5085184"/>
            <a:ext cx="2736304" cy="584775"/>
          </a:xfrm>
          <a:prstGeom prst="rect">
            <a:avLst/>
          </a:prstGeom>
          <a:solidFill>
            <a:schemeClr val="bg1"/>
          </a:solidFill>
        </p:spPr>
        <p:txBody>
          <a:bodyPr wrap="square" rtlCol="0">
            <a:spAutoFit/>
          </a:bodyPr>
          <a:lstStyle/>
          <a:p>
            <a:pPr algn="ctr"/>
            <a:r>
              <a:rPr lang="de-AT" sz="3200" b="1" smtClean="0"/>
              <a:t>Angebot ?</a:t>
            </a:r>
            <a:endParaRPr lang="de-AT"/>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8736" y="6129557"/>
            <a:ext cx="1080120" cy="449145"/>
          </a:xfrm>
          <a:prstGeom prst="rect">
            <a:avLst/>
          </a:prstGeom>
        </p:spPr>
      </p:pic>
    </p:spTree>
    <p:extLst>
      <p:ext uri="{BB962C8B-B14F-4D97-AF65-F5344CB8AC3E}">
        <p14:creationId xmlns:p14="http://schemas.microsoft.com/office/powerpoint/2010/main" val="910615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en-US" altLang="de-DE" sz="2000" b="1" smtClean="0">
                <a:solidFill>
                  <a:schemeClr val="tx1"/>
                </a:solidFill>
                <a:latin typeface="+mn-lt"/>
              </a:rPr>
              <a:t>KOOPERATIONSPROJEKT </a:t>
            </a:r>
            <a:r>
              <a:rPr lang="en-US" altLang="de-DE" sz="2000" b="1">
                <a:solidFill>
                  <a:schemeClr val="tx1"/>
                </a:solidFill>
                <a:latin typeface="+mn-lt"/>
              </a:rPr>
              <a:t>ASPERN SMART CITY </a:t>
            </a:r>
            <a:r>
              <a:rPr lang="en-US" altLang="de-DE" sz="2000" b="1" smtClean="0">
                <a:solidFill>
                  <a:schemeClr val="tx1"/>
                </a:solidFill>
                <a:latin typeface="+mn-lt"/>
              </a:rPr>
              <a:t>RESEARCH: </a:t>
            </a:r>
            <a:r>
              <a:rPr lang="en-US" altLang="de-DE" sz="2000" smtClean="0">
                <a:solidFill>
                  <a:schemeClr val="tx1"/>
                </a:solidFill>
                <a:latin typeface="+mn-lt"/>
              </a:rPr>
              <a:t>I</a:t>
            </a:r>
            <a:r>
              <a:rPr lang="de-AT" altLang="de-DE" sz="2000" smtClean="0">
                <a:solidFill>
                  <a:schemeClr val="tx1"/>
                </a:solidFill>
                <a:latin typeface="+mn-lt"/>
              </a:rPr>
              <a:t>n </a:t>
            </a:r>
            <a:r>
              <a:rPr lang="de-AT" altLang="de-DE" sz="2000">
                <a:solidFill>
                  <a:schemeClr val="tx1"/>
                </a:solidFill>
                <a:latin typeface="+mn-lt"/>
              </a:rPr>
              <a:t>diesem Joint Venture werden technische Lösungen für die Energiezukunft entwickelt, </a:t>
            </a:r>
            <a:r>
              <a:rPr lang="de-AT" altLang="de-DE" sz="2000" smtClean="0">
                <a:solidFill>
                  <a:schemeClr val="tx1"/>
                </a:solidFill>
                <a:latin typeface="+mn-lt"/>
              </a:rPr>
              <a:t>im </a:t>
            </a:r>
            <a:r>
              <a:rPr lang="de-AT" altLang="de-DE" sz="2000">
                <a:solidFill>
                  <a:schemeClr val="tx1"/>
                </a:solidFill>
                <a:latin typeface="+mn-lt"/>
              </a:rPr>
              <a:t>realen Leben eines neu errichteten Stadtteils mit realen </a:t>
            </a:r>
            <a:r>
              <a:rPr lang="de-AT" altLang="de-DE" sz="2000" smtClean="0">
                <a:solidFill>
                  <a:schemeClr val="tx1"/>
                </a:solidFill>
                <a:latin typeface="+mn-lt"/>
              </a:rPr>
              <a:t>Endkunden</a:t>
            </a: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endParaRPr lang="de-AT" altLang="de-DE" sz="1800" smtClean="0">
              <a:solidFill>
                <a:schemeClr val="tx1"/>
              </a:solidFill>
              <a:latin typeface="+mn-lt"/>
            </a:endParaRPr>
          </a:p>
          <a:p>
            <a:endParaRPr lang="de-AT" altLang="de-DE" sz="1800">
              <a:solidFill>
                <a:schemeClr val="tx1"/>
              </a:solidFill>
              <a:latin typeface="+mn-lt"/>
            </a:endParaRPr>
          </a:p>
          <a:p>
            <a:r>
              <a:rPr lang="de-AT" altLang="de-DE" sz="1600" smtClean="0">
                <a:solidFill>
                  <a:schemeClr val="tx1"/>
                </a:solidFill>
                <a:latin typeface="+mn-lt"/>
              </a:rPr>
              <a:t>Themen: Gebäudeautomatisierungen, </a:t>
            </a:r>
            <a:r>
              <a:rPr lang="de-AT" altLang="de-DE" sz="1600">
                <a:solidFill>
                  <a:schemeClr val="tx1"/>
                </a:solidFill>
                <a:latin typeface="+mn-lt"/>
              </a:rPr>
              <a:t>Nutzung der Energie-Flexibilitäten der </a:t>
            </a:r>
            <a:r>
              <a:rPr lang="de-AT" altLang="de-DE" sz="1600" smtClean="0">
                <a:solidFill>
                  <a:schemeClr val="tx1"/>
                </a:solidFill>
                <a:latin typeface="+mn-lt"/>
              </a:rPr>
              <a:t>Gebäude, Einbindung </a:t>
            </a:r>
            <a:r>
              <a:rPr lang="de-AT" altLang="de-DE" sz="1600">
                <a:solidFill>
                  <a:schemeClr val="tx1"/>
                </a:solidFill>
                <a:latin typeface="+mn-lt"/>
              </a:rPr>
              <a:t>der „Smart </a:t>
            </a:r>
            <a:r>
              <a:rPr lang="de-AT" altLang="de-DE" sz="1600" smtClean="0">
                <a:solidFill>
                  <a:schemeClr val="tx1"/>
                </a:solidFill>
                <a:latin typeface="+mn-lt"/>
              </a:rPr>
              <a:t>User“, Entwicklung optimaler </a:t>
            </a:r>
            <a:r>
              <a:rPr lang="de-AT" altLang="de-DE" sz="1600">
                <a:solidFill>
                  <a:schemeClr val="tx1"/>
                </a:solidFill>
                <a:latin typeface="+mn-lt"/>
              </a:rPr>
              <a:t>Methoden der Erfassung des </a:t>
            </a:r>
            <a:r>
              <a:rPr lang="de-AT" altLang="de-DE" sz="1600" smtClean="0">
                <a:solidFill>
                  <a:schemeClr val="tx1"/>
                </a:solidFill>
                <a:latin typeface="+mn-lt"/>
              </a:rPr>
              <a:t>  Netzzustandes </a:t>
            </a:r>
            <a:r>
              <a:rPr lang="de-AT" altLang="de-DE" sz="1600">
                <a:solidFill>
                  <a:schemeClr val="tx1"/>
                </a:solidFill>
                <a:latin typeface="+mn-lt"/>
              </a:rPr>
              <a:t>und der </a:t>
            </a:r>
            <a:r>
              <a:rPr lang="de-AT" altLang="de-DE" sz="1600" smtClean="0">
                <a:solidFill>
                  <a:schemeClr val="tx1"/>
                </a:solidFill>
                <a:latin typeface="+mn-lt"/>
              </a:rPr>
              <a:t>Netzplanung</a:t>
            </a:r>
            <a:endParaRPr lang="de-DE" altLang="de-DE" sz="16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14" r="7827"/>
          <a:stretch/>
        </p:blipFill>
        <p:spPr bwMode="auto">
          <a:xfrm>
            <a:off x="42562" y="2060848"/>
            <a:ext cx="9065942"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562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t>Mit welchen Angeboten können </a:t>
            </a:r>
            <a:r>
              <a:rPr lang="de-AT" altLang="de-DE" sz="2000" smtClean="0"/>
              <a:t>Optimierer perfekt </a:t>
            </a:r>
            <a:r>
              <a:rPr lang="de-AT" altLang="de-DE" sz="2000"/>
              <a:t>angesprochen werden?</a:t>
            </a: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OPTIMIERER</a:t>
            </a:r>
            <a:endParaRPr lang="de-AT" b="1">
              <a:solidFill>
                <a:schemeClr val="bg1">
                  <a:lumMod val="50000"/>
                </a:schemeClr>
              </a:solidFill>
            </a:endParaRP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5" r="17721"/>
          <a:stretch/>
        </p:blipFill>
        <p:spPr bwMode="auto">
          <a:xfrm>
            <a:off x="5436096" y="1844824"/>
            <a:ext cx="3211552"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feld 14"/>
          <p:cNvSpPr txBox="1"/>
          <p:nvPr/>
        </p:nvSpPr>
        <p:spPr>
          <a:xfrm>
            <a:off x="899592" y="2996952"/>
            <a:ext cx="3888432" cy="2308324"/>
          </a:xfrm>
          <a:prstGeom prst="rect">
            <a:avLst/>
          </a:prstGeom>
          <a:noFill/>
        </p:spPr>
        <p:txBody>
          <a:bodyPr wrap="square" rtlCol="0">
            <a:spAutoFit/>
          </a:bodyPr>
          <a:lstStyle/>
          <a:p>
            <a:r>
              <a:rPr lang="de-AT" sz="1600" b="1"/>
              <a:t>I</a:t>
            </a:r>
            <a:r>
              <a:rPr lang="de-AT" sz="1600" b="1" smtClean="0"/>
              <a:t>nteressante Angebote:</a:t>
            </a:r>
          </a:p>
          <a:p>
            <a:pPr marL="285750" indent="-285750">
              <a:buFont typeface="Arial" panose="020B0604020202020204" pitchFamily="34" charset="0"/>
              <a:buChar char="•"/>
            </a:pPr>
            <a:r>
              <a:rPr lang="de-AT" sz="1600" b="1" smtClean="0"/>
              <a:t>Information</a:t>
            </a:r>
            <a:r>
              <a:rPr lang="de-AT" sz="1600"/>
              <a:t>, zB Tag der offenen Tür, klare, einfache Informationsmaterialien bzw. Manuals, </a:t>
            </a:r>
            <a:r>
              <a:rPr lang="de-AT" sz="1600" b="1" smtClean="0"/>
              <a:t>technische </a:t>
            </a:r>
            <a:r>
              <a:rPr lang="de-AT" sz="1600" b="1"/>
              <a:t>Sprache </a:t>
            </a:r>
            <a:r>
              <a:rPr lang="de-AT" sz="1600"/>
              <a:t>in der Kommunikation </a:t>
            </a:r>
            <a:r>
              <a:rPr lang="de-AT" sz="1600" b="1"/>
              <a:t>vermeiden</a:t>
            </a:r>
            <a:r>
              <a:rPr lang="de-AT" sz="1600"/>
              <a:t>, Beispiele </a:t>
            </a:r>
            <a:r>
              <a:rPr lang="de-AT" sz="1600" b="1"/>
              <a:t>personalisieren</a:t>
            </a:r>
          </a:p>
          <a:p>
            <a:pPr marL="285750" indent="-285750">
              <a:buFont typeface="Arial" panose="020B0604020202020204" pitchFamily="34" charset="0"/>
              <a:buChar char="•"/>
            </a:pPr>
            <a:r>
              <a:rPr lang="de-AT" sz="1600" b="1" smtClean="0"/>
              <a:t>Inanspruchnahme </a:t>
            </a:r>
            <a:r>
              <a:rPr lang="de-AT" sz="1600" smtClean="0"/>
              <a:t>de</a:t>
            </a:r>
            <a:r>
              <a:rPr lang="de-AT" sz="1600"/>
              <a:t>r "Energievertrauensperson" </a:t>
            </a:r>
            <a:r>
              <a:rPr lang="de-AT" sz="1600" smtClean="0"/>
              <a:t>(Trouble-Shooting, Hot-Line-Funktion)</a:t>
            </a:r>
            <a:endParaRPr lang="de-AT" sz="1600"/>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16016" y="4742658"/>
            <a:ext cx="1043659" cy="168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137283" y="4725144"/>
            <a:ext cx="1027005" cy="1660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feld 17"/>
          <p:cNvSpPr txBox="1"/>
          <p:nvPr/>
        </p:nvSpPr>
        <p:spPr>
          <a:xfrm>
            <a:off x="827584" y="1916832"/>
            <a:ext cx="4536504" cy="923330"/>
          </a:xfrm>
          <a:prstGeom prst="rect">
            <a:avLst/>
          </a:prstGeom>
          <a:noFill/>
        </p:spPr>
        <p:txBody>
          <a:bodyPr wrap="square" rtlCol="0">
            <a:spAutoFit/>
          </a:bodyPr>
          <a:lstStyle/>
          <a:p>
            <a:r>
              <a:rPr lang="de-AT" smtClean="0"/>
              <a:t>Klassische Smart Home-Angebote sind auf diese Zielgruppe weniger zugeschnitten (Adoptionsbarrieren)</a:t>
            </a:r>
            <a:endParaRPr lang="de-AT"/>
          </a:p>
        </p:txBody>
      </p:sp>
      <p:sp>
        <p:nvSpPr>
          <p:cNvPr id="19" name="Textfeld 18"/>
          <p:cNvSpPr txBox="1"/>
          <p:nvPr/>
        </p:nvSpPr>
        <p:spPr>
          <a:xfrm>
            <a:off x="1475656" y="6021288"/>
            <a:ext cx="3888432" cy="338554"/>
          </a:xfrm>
          <a:prstGeom prst="rect">
            <a:avLst/>
          </a:prstGeom>
          <a:noFill/>
        </p:spPr>
        <p:txBody>
          <a:bodyPr wrap="square" rtlCol="0">
            <a:spAutoFit/>
          </a:bodyPr>
          <a:lstStyle/>
          <a:p>
            <a:r>
              <a:rPr lang="de-AT" sz="1600" b="1" smtClean="0"/>
              <a:t>User-App-Entwicklung der ASCR</a:t>
            </a:r>
            <a:endParaRPr lang="de-AT" sz="1600" b="1"/>
          </a:p>
        </p:txBody>
      </p:sp>
    </p:spTree>
    <p:extLst>
      <p:ext uri="{BB962C8B-B14F-4D97-AF65-F5344CB8AC3E}">
        <p14:creationId xmlns:p14="http://schemas.microsoft.com/office/powerpoint/2010/main" val="2172165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467544" y="1268760"/>
            <a:ext cx="8208912" cy="46805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Fußzeilenplatzhalter 8"/>
          <p:cNvSpPr>
            <a:spLocks noGrp="1"/>
          </p:cNvSpPr>
          <p:nvPr>
            <p:ph type="ftr" sz="quarter" idx="3"/>
          </p:nvPr>
        </p:nvSpPr>
        <p:spPr/>
        <p:txBody>
          <a:bodyPr/>
          <a:lstStyle/>
          <a:p>
            <a:r>
              <a:rPr lang="de-AT" smtClean="0"/>
              <a:t>Dr. Siegrun Klug     FH NW Schweiz     11.1.2018</a:t>
            </a:r>
            <a:endParaRPr lang="de-AT" dirty="0"/>
          </a:p>
        </p:txBody>
      </p:sp>
      <p:sp>
        <p:nvSpPr>
          <p:cNvPr id="11" name="Titel 3"/>
          <p:cNvSpPr txBox="1">
            <a:spLocks/>
          </p:cNvSpPr>
          <p:nvPr/>
        </p:nvSpPr>
        <p:spPr bwMode="auto">
          <a:xfrm>
            <a:off x="914400" y="3284984"/>
            <a:ext cx="7330008"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Smart Home Lösungen werden von den Usern angenommen werden, wenn sie diesen das Leben </a:t>
            </a:r>
            <a:r>
              <a:rPr lang="de-AT" altLang="de-DE" sz="2000" u="sng" smtClean="0">
                <a:latin typeface="+mn-lt"/>
              </a:rPr>
              <a:t>erleichtern</a:t>
            </a:r>
            <a:endParaRPr lang="de-DE" altLang="de-DE" sz="2000" u="sng" smtClean="0">
              <a:latin typeface="+mn-lt"/>
            </a:endParaRPr>
          </a:p>
        </p:txBody>
      </p:sp>
    </p:spTree>
    <p:extLst>
      <p:ext uri="{BB962C8B-B14F-4D97-AF65-F5344CB8AC3E}">
        <p14:creationId xmlns:p14="http://schemas.microsoft.com/office/powerpoint/2010/main" val="289109124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t>Die Indifferenten besitzen wenig technische Kompetenz, kein Interesse an Energiethemen und Nachhaltigkeit</a:t>
            </a:r>
          </a:p>
        </p:txBody>
      </p:sp>
      <p:sp>
        <p:nvSpPr>
          <p:cNvPr id="5" name="Textfeld 4"/>
          <p:cNvSpPr txBox="1"/>
          <p:nvPr/>
        </p:nvSpPr>
        <p:spPr>
          <a:xfrm>
            <a:off x="539552" y="1772816"/>
            <a:ext cx="4824536" cy="929485"/>
          </a:xfrm>
          <a:prstGeom prst="rect">
            <a:avLst/>
          </a:prstGeom>
          <a:noFill/>
        </p:spPr>
        <p:txBody>
          <a:bodyPr wrap="square" rtlCol="0">
            <a:spAutoFit/>
          </a:bodyPr>
          <a:lstStyle/>
          <a:p>
            <a:r>
              <a:rPr lang="de-AT" sz="1600" b="1" smtClean="0"/>
              <a:t>Soziodemografie:</a:t>
            </a:r>
          </a:p>
          <a:p>
            <a:pPr marL="342859" lvl="2" indent="-342859">
              <a:spcBef>
                <a:spcPct val="20000"/>
              </a:spcBef>
              <a:buClr>
                <a:schemeClr val="bg2">
                  <a:lumMod val="50000"/>
                </a:schemeClr>
              </a:buClr>
              <a:buFont typeface="Arial" pitchFamily="34" charset="0"/>
              <a:buChar char="•"/>
            </a:pPr>
            <a:r>
              <a:rPr lang="de-AT" sz="1600" b="1"/>
              <a:t>Junges</a:t>
            </a:r>
            <a:r>
              <a:rPr lang="de-AT" sz="1600"/>
              <a:t> Segment</a:t>
            </a:r>
          </a:p>
          <a:p>
            <a:pPr marL="342859" lvl="2" indent="-342859">
              <a:spcBef>
                <a:spcPct val="20000"/>
              </a:spcBef>
              <a:buClr>
                <a:schemeClr val="bg2">
                  <a:lumMod val="50000"/>
                </a:schemeClr>
              </a:buClr>
              <a:buFont typeface="Arial" pitchFamily="34" charset="0"/>
              <a:buChar char="•"/>
            </a:pPr>
            <a:r>
              <a:rPr lang="de-AT" sz="1600"/>
              <a:t>Hoher Anteil </a:t>
            </a:r>
            <a:r>
              <a:rPr lang="de-AT" sz="1600" smtClean="0"/>
              <a:t>an (noch) </a:t>
            </a:r>
            <a:r>
              <a:rPr lang="de-AT" sz="1600" b="1" smtClean="0"/>
              <a:t>Nicht-Berufstätigen</a:t>
            </a:r>
            <a:endParaRPr lang="de-AT" sz="1600" b="1"/>
          </a:p>
        </p:txBody>
      </p:sp>
      <p:graphicFrame>
        <p:nvGraphicFramePr>
          <p:cNvPr id="8" name="Tabelle 7"/>
          <p:cNvGraphicFramePr>
            <a:graphicFrameLocks noGrp="1"/>
          </p:cNvGraphicFramePr>
          <p:nvPr>
            <p:extLst>
              <p:ext uri="{D42A27DB-BD31-4B8C-83A1-F6EECF244321}">
                <p14:modId xmlns:p14="http://schemas.microsoft.com/office/powerpoint/2010/main" val="507667540"/>
              </p:ext>
            </p:extLst>
          </p:nvPr>
        </p:nvGraphicFramePr>
        <p:xfrm>
          <a:off x="611560" y="4437112"/>
          <a:ext cx="8064896" cy="2214880"/>
        </p:xfrm>
        <a:graphic>
          <a:graphicData uri="http://schemas.openxmlformats.org/drawingml/2006/table">
            <a:tbl>
              <a:tblPr firstRow="1" bandRow="1">
                <a:tableStyleId>{5C22544A-7EE6-4342-B048-85BDC9FD1C3A}</a:tableStyleId>
              </a:tblPr>
              <a:tblGrid>
                <a:gridCol w="4032448"/>
                <a:gridCol w="403244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smtClean="0"/>
                        <a:t>Wissen zum Thema Energie</a:t>
                      </a:r>
                    </a:p>
                  </a:txBody>
                  <a:tcPr/>
                </a:tc>
                <a:tc>
                  <a:txBody>
                    <a:bodyPr/>
                    <a:lstStyle/>
                    <a:p>
                      <a:r>
                        <a:rPr lang="de-AT" sz="1400" smtClean="0"/>
                        <a:t>niedrig</a:t>
                      </a:r>
                      <a:endParaRPr lang="de-AT" sz="1400"/>
                    </a:p>
                  </a:txBody>
                  <a:tcPr/>
                </a:tc>
              </a:tr>
              <a:tr h="370840">
                <a:tc>
                  <a:txBody>
                    <a:bodyPr/>
                    <a:lstStyle/>
                    <a:p>
                      <a:r>
                        <a:rPr lang="de-AT" sz="1400" smtClean="0"/>
                        <a:t>Technische Kompetenz/Interesse</a:t>
                      </a:r>
                      <a:endParaRPr lang="de-AT" sz="1400"/>
                    </a:p>
                  </a:txBody>
                  <a:tcPr/>
                </a:tc>
                <a:tc>
                  <a:txBody>
                    <a:bodyPr/>
                    <a:lstStyle/>
                    <a:p>
                      <a:r>
                        <a:rPr lang="de-AT" sz="1400" smtClean="0"/>
                        <a:t>Niedrig bis mittel</a:t>
                      </a:r>
                    </a:p>
                    <a:p>
                      <a:r>
                        <a:rPr lang="de-AT" sz="1400" smtClean="0"/>
                        <a:t>Haben die </a:t>
                      </a:r>
                      <a:r>
                        <a:rPr lang="de-AT" sz="1400" b="1" smtClean="0"/>
                        <a:t>geringste Anzahl </a:t>
                      </a:r>
                      <a:r>
                        <a:rPr lang="de-AT" sz="1400" smtClean="0"/>
                        <a:t>an unterschiedlichen </a:t>
                      </a:r>
                      <a:r>
                        <a:rPr lang="de-AT" sz="1400" b="1" smtClean="0"/>
                        <a:t>Gerätetypen</a:t>
                      </a:r>
                      <a:r>
                        <a:rPr lang="de-AT" sz="1400" smtClean="0"/>
                        <a:t> im HH</a:t>
                      </a:r>
                      <a:endParaRPr lang="de-AT" sz="1400"/>
                    </a:p>
                  </a:txBody>
                  <a:tcPr/>
                </a:tc>
              </a:tr>
              <a:tr h="370840">
                <a:tc>
                  <a:txBody>
                    <a:bodyPr/>
                    <a:lstStyle/>
                    <a:p>
                      <a:r>
                        <a:rPr lang="de-AT" sz="1400" smtClean="0"/>
                        <a:t>Interesse an Nachhaltigkeit</a:t>
                      </a:r>
                      <a:endParaRPr lang="de-AT" sz="1400"/>
                    </a:p>
                  </a:txBody>
                  <a:tcPr/>
                </a:tc>
                <a:tc>
                  <a:txBody>
                    <a:bodyPr/>
                    <a:lstStyle/>
                    <a:p>
                      <a:r>
                        <a:rPr lang="de-AT" sz="1400" smtClean="0"/>
                        <a:t>niedrig</a:t>
                      </a:r>
                      <a:endParaRPr lang="de-AT" sz="1400"/>
                    </a:p>
                  </a:txBody>
                  <a:tcPr/>
                </a:tc>
              </a:tr>
              <a:tr h="370840">
                <a:tc>
                  <a:txBody>
                    <a:bodyPr/>
                    <a:lstStyle/>
                    <a:p>
                      <a:r>
                        <a:rPr lang="de-AT" sz="1400" smtClean="0"/>
                        <a:t>Mediennutzung/Internet</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überdurchschnittlich</a:t>
                      </a:r>
                      <a:r>
                        <a:rPr lang="de-AT" sz="1400" smtClean="0"/>
                        <a:t> (zB Streaming)</a:t>
                      </a:r>
                      <a:endParaRPr lang="de-AT" sz="1400" b="1" smtClean="0"/>
                    </a:p>
                  </a:txBody>
                  <a:tcPr/>
                </a:tc>
              </a:tr>
              <a:tr h="370840">
                <a:tc>
                  <a:txBody>
                    <a:bodyPr/>
                    <a:lstStyle/>
                    <a:p>
                      <a:r>
                        <a:rPr lang="de-AT" sz="1400" smtClean="0"/>
                        <a:t>Nutzung von Wärme/Energie/Wasser</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"Hedonistisches" </a:t>
                      </a:r>
                      <a:r>
                        <a:rPr lang="de-AT" sz="1400" b="0" smtClean="0"/>
                        <a:t>Nutzungsverhalten</a:t>
                      </a:r>
                    </a:p>
                  </a:txBody>
                  <a:tcPr/>
                </a:tc>
              </a:tr>
            </a:tbl>
          </a:graphicData>
        </a:graphic>
      </p:graphicFrame>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INDIFFERENTE</a:t>
            </a:r>
            <a:endParaRPr lang="de-AT" b="1">
              <a:solidFill>
                <a:schemeClr val="bg1">
                  <a:lumMod val="50000"/>
                </a:schemeClr>
              </a:solidFill>
            </a:endParaRPr>
          </a:p>
        </p:txBody>
      </p:sp>
      <p:sp>
        <p:nvSpPr>
          <p:cNvPr id="11" name="Textfeld 10"/>
          <p:cNvSpPr txBox="1"/>
          <p:nvPr/>
        </p:nvSpPr>
        <p:spPr>
          <a:xfrm>
            <a:off x="827584" y="3429000"/>
            <a:ext cx="4752528" cy="369332"/>
          </a:xfrm>
          <a:prstGeom prst="rect">
            <a:avLst/>
          </a:prstGeom>
          <a:noFill/>
          <a:ln w="3175">
            <a:solidFill>
              <a:schemeClr val="tx1"/>
            </a:solidFill>
          </a:ln>
        </p:spPr>
        <p:txBody>
          <a:bodyPr wrap="square" rtlCol="0">
            <a:spAutoFit/>
          </a:bodyPr>
          <a:lstStyle/>
          <a:p>
            <a:r>
              <a:rPr lang="de-AT" i="1" smtClean="0"/>
              <a:t>"Das Thema Energie interessiert mich nicht"</a:t>
            </a:r>
            <a:endParaRPr lang="de-AT" i="1"/>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92" r="8748"/>
          <a:stretch/>
        </p:blipFill>
        <p:spPr bwMode="auto">
          <a:xfrm>
            <a:off x="5877500" y="1844824"/>
            <a:ext cx="2798956" cy="25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947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07504" y="4149080"/>
            <a:ext cx="8280920" cy="2090512"/>
          </a:xfrm>
        </p:spPr>
        <p:txBody>
          <a:bodyPr>
            <a:noAutofit/>
          </a:bodyPr>
          <a:lstStyle/>
          <a:p>
            <a:pPr marL="342900" indent="-228600" algn="l">
              <a:spcBef>
                <a:spcPct val="20000"/>
              </a:spcBef>
              <a:buClr>
                <a:schemeClr val="accent3"/>
              </a:buClr>
            </a:pPr>
            <a:r>
              <a:rPr lang="de-AT" sz="1600" dirty="0">
                <a:latin typeface="+mn-lt"/>
                <a:ea typeface="+mn-ea"/>
                <a:cs typeface="+mn-cs"/>
              </a:rPr>
              <a:t/>
            </a:r>
            <a:br>
              <a:rPr lang="de-AT" sz="1600" dirty="0">
                <a:latin typeface="+mn-lt"/>
                <a:ea typeface="+mn-ea"/>
                <a:cs typeface="+mn-cs"/>
              </a:rPr>
            </a:br>
            <a:r>
              <a:rPr lang="de-AT" sz="1600" dirty="0">
                <a:latin typeface="+mn-lt"/>
                <a:ea typeface="+mn-ea"/>
                <a:cs typeface="+mn-cs"/>
              </a:rPr>
              <a:t>Konnektivität bezeichnet die neue </a:t>
            </a:r>
            <a:r>
              <a:rPr lang="de-AT" sz="1600" b="1" dirty="0">
                <a:latin typeface="+mn-lt"/>
                <a:ea typeface="+mn-ea"/>
                <a:cs typeface="+mn-cs"/>
              </a:rPr>
              <a:t>Organisation</a:t>
            </a:r>
            <a:r>
              <a:rPr lang="de-AT" sz="1600" dirty="0">
                <a:latin typeface="+mn-lt"/>
                <a:ea typeface="+mn-ea"/>
                <a:cs typeface="+mn-cs"/>
              </a:rPr>
              <a:t> der Menschheit </a:t>
            </a:r>
            <a:r>
              <a:rPr lang="de-AT" sz="1600" b="1" dirty="0">
                <a:latin typeface="+mn-lt"/>
                <a:ea typeface="+mn-ea"/>
                <a:cs typeface="+mn-cs"/>
              </a:rPr>
              <a:t>in Netzwerken</a:t>
            </a:r>
            <a:r>
              <a:rPr lang="de-AT" sz="1600" dirty="0">
                <a:latin typeface="+mn-lt"/>
                <a:ea typeface="+mn-ea"/>
                <a:cs typeface="+mn-cs"/>
              </a:rPr>
              <a:t>. Über das </a:t>
            </a:r>
            <a:r>
              <a:rPr lang="de-AT" sz="1600" b="1" dirty="0">
                <a:latin typeface="+mn-lt"/>
                <a:ea typeface="+mn-ea"/>
                <a:cs typeface="+mn-cs"/>
              </a:rPr>
              <a:t>„Internet der Dinge“ </a:t>
            </a:r>
            <a:r>
              <a:rPr lang="de-AT" sz="1600" dirty="0">
                <a:latin typeface="+mn-lt"/>
                <a:ea typeface="+mn-ea"/>
                <a:cs typeface="+mn-cs"/>
              </a:rPr>
              <a:t>kommunizieren nicht mehr nur Menschen, sondern auch Maschinen miteinander. Doch dieser Wandel ist nur vordergründig </a:t>
            </a:r>
            <a:r>
              <a:rPr lang="de-AT" sz="1600">
                <a:latin typeface="+mn-lt"/>
                <a:ea typeface="+mn-ea"/>
                <a:cs typeface="+mn-cs"/>
              </a:rPr>
              <a:t>ein </a:t>
            </a:r>
            <a:r>
              <a:rPr lang="de-AT" sz="1600" smtClean="0">
                <a:latin typeface="+mn-lt"/>
                <a:ea typeface="+mn-ea"/>
                <a:cs typeface="+mn-cs"/>
              </a:rPr>
              <a:t>technischer - </a:t>
            </a:r>
            <a:r>
              <a:rPr lang="de-AT" sz="1600" dirty="0">
                <a:latin typeface="+mn-lt"/>
                <a:ea typeface="+mn-ea"/>
                <a:cs typeface="+mn-cs"/>
              </a:rPr>
              <a:t>der wahre Impact liegt im Sozialen</a:t>
            </a:r>
            <a:r>
              <a:rPr lang="de-AT" sz="1600">
                <a:latin typeface="+mn-lt"/>
                <a:ea typeface="+mn-ea"/>
                <a:cs typeface="+mn-cs"/>
              </a:rPr>
              <a:t>. </a:t>
            </a:r>
            <a:r>
              <a:rPr lang="de-AT" sz="1600" smtClean="0">
                <a:latin typeface="+mn-lt"/>
                <a:ea typeface="+mn-ea"/>
                <a:cs typeface="+mn-cs"/>
              </a:rPr>
              <a:t/>
            </a:r>
            <a:br>
              <a:rPr lang="de-AT" sz="1600" smtClean="0">
                <a:latin typeface="+mn-lt"/>
                <a:ea typeface="+mn-ea"/>
                <a:cs typeface="+mn-cs"/>
              </a:rPr>
            </a:br>
            <a:r>
              <a:rPr lang="de-AT" sz="1600">
                <a:latin typeface="+mn-lt"/>
                <a:ea typeface="+mn-ea"/>
                <a:cs typeface="+mn-cs"/>
              </a:rPr>
              <a:t/>
            </a:r>
            <a:br>
              <a:rPr lang="de-AT" sz="1600">
                <a:latin typeface="+mn-lt"/>
                <a:ea typeface="+mn-ea"/>
                <a:cs typeface="+mn-cs"/>
              </a:rPr>
            </a:br>
            <a:r>
              <a:rPr lang="de-AT" sz="1600">
                <a:latin typeface="+mn-lt"/>
                <a:ea typeface="+mn-ea"/>
                <a:cs typeface="+mn-cs"/>
              </a:rPr>
              <a:t>Der </a:t>
            </a:r>
            <a:r>
              <a:rPr lang="de-AT" sz="1600" dirty="0">
                <a:latin typeface="+mn-lt"/>
                <a:ea typeface="+mn-ea"/>
                <a:cs typeface="+mn-cs"/>
              </a:rPr>
              <a:t>rasante Aufstieg </a:t>
            </a:r>
            <a:r>
              <a:rPr lang="de-AT" sz="1600">
                <a:latin typeface="+mn-lt"/>
                <a:ea typeface="+mn-ea"/>
                <a:cs typeface="+mn-cs"/>
              </a:rPr>
              <a:t>der </a:t>
            </a:r>
            <a:r>
              <a:rPr lang="de-AT" sz="1600" b="1" smtClean="0">
                <a:latin typeface="+mn-lt"/>
                <a:ea typeface="+mn-ea"/>
                <a:cs typeface="+mn-cs"/>
              </a:rPr>
              <a:t>Social Media</a:t>
            </a:r>
            <a:r>
              <a:rPr lang="de-AT" sz="1600" smtClean="0">
                <a:latin typeface="+mn-lt"/>
                <a:ea typeface="+mn-ea"/>
                <a:cs typeface="+mn-cs"/>
              </a:rPr>
              <a:t> </a:t>
            </a:r>
            <a:r>
              <a:rPr lang="de-AT" sz="1600">
                <a:latin typeface="+mn-lt"/>
                <a:ea typeface="+mn-ea"/>
                <a:cs typeface="+mn-cs"/>
              </a:rPr>
              <a:t>hat gezeigt</a:t>
            </a:r>
            <a:r>
              <a:rPr lang="de-AT" sz="1600" dirty="0">
                <a:latin typeface="+mn-lt"/>
                <a:ea typeface="+mn-ea"/>
                <a:cs typeface="+mn-cs"/>
              </a:rPr>
              <a:t>, dass Konnektivität weniger ein technologiegetriebener, sondern vor allem ein </a:t>
            </a:r>
            <a:r>
              <a:rPr lang="de-AT" sz="1600" b="1" dirty="0">
                <a:latin typeface="+mn-lt"/>
                <a:ea typeface="+mn-ea"/>
                <a:cs typeface="+mn-cs"/>
              </a:rPr>
              <a:t>sozialer Prozess </a:t>
            </a:r>
            <a:r>
              <a:rPr lang="de-AT" sz="1600" dirty="0">
                <a:latin typeface="+mn-lt"/>
                <a:ea typeface="+mn-ea"/>
                <a:cs typeface="+mn-cs"/>
              </a:rPr>
              <a:t>ist.</a:t>
            </a:r>
            <a:r>
              <a:rPr lang="de-AT" sz="1600">
                <a:latin typeface="+mn-lt"/>
                <a:ea typeface="+mn-ea"/>
                <a:cs typeface="+mn-cs"/>
              </a:rPr>
              <a:t/>
            </a:r>
            <a:br>
              <a:rPr lang="de-AT" sz="1600">
                <a:latin typeface="+mn-lt"/>
                <a:ea typeface="+mn-ea"/>
                <a:cs typeface="+mn-cs"/>
              </a:rPr>
            </a:br>
            <a:r>
              <a:rPr lang="de-AT" sz="1600" dirty="0">
                <a:latin typeface="+mn-lt"/>
                <a:ea typeface="+mn-ea"/>
                <a:cs typeface="+mn-cs"/>
              </a:rPr>
              <a:t/>
            </a:r>
            <a:br>
              <a:rPr lang="de-AT" sz="1600" dirty="0">
                <a:latin typeface="+mn-lt"/>
                <a:ea typeface="+mn-ea"/>
                <a:cs typeface="+mn-cs"/>
              </a:rPr>
            </a:br>
            <a:r>
              <a:rPr lang="de-AT" sz="1600" dirty="0">
                <a:latin typeface="+mn-lt"/>
                <a:ea typeface="+mn-ea"/>
                <a:cs typeface="+mn-cs"/>
              </a:rPr>
              <a:t/>
            </a:r>
            <a:br>
              <a:rPr lang="de-AT" sz="1600" dirty="0">
                <a:latin typeface="+mn-lt"/>
                <a:ea typeface="+mn-ea"/>
                <a:cs typeface="+mn-cs"/>
              </a:rPr>
            </a:br>
            <a:endParaRPr lang="de-AT" sz="1600" dirty="0">
              <a:latin typeface="+mn-lt"/>
              <a:ea typeface="+mn-ea"/>
              <a:cs typeface="+mn-cs"/>
            </a:endParaRPr>
          </a:p>
        </p:txBody>
      </p:sp>
      <p:sp>
        <p:nvSpPr>
          <p:cNvPr id="12" name="Inhaltsplatzhalter 2"/>
          <p:cNvSpPr txBox="1">
            <a:spLocks/>
          </p:cNvSpPr>
          <p:nvPr/>
        </p:nvSpPr>
        <p:spPr>
          <a:xfrm>
            <a:off x="5088904" y="6383608"/>
            <a:ext cx="3443536" cy="285752"/>
          </a:xfrm>
          <a:prstGeom prst="rect">
            <a:avLst/>
          </a:prstGeom>
        </p:spPr>
        <p:txBody>
          <a:bodyPr>
            <a:normAutofit/>
          </a:bodyPr>
          <a:lstStyle/>
          <a:p>
            <a:pPr marL="342900" lvl="0" indent="-228600">
              <a:spcBef>
                <a:spcPct val="20000"/>
              </a:spcBef>
              <a:buClr>
                <a:schemeClr val="accent3"/>
              </a:buClr>
            </a:pPr>
            <a:r>
              <a:rPr lang="de-AT" sz="1000" dirty="0" smtClean="0">
                <a:solidFill>
                  <a:schemeClr val="tx2"/>
                </a:solidFill>
              </a:rPr>
              <a:t>Quelle: Bauen und Wohnen 2020: </a:t>
            </a:r>
            <a:r>
              <a:rPr lang="de-AT" sz="1000" dirty="0" smtClean="0">
                <a:solidFill>
                  <a:schemeClr val="tx2"/>
                </a:solidFill>
                <a:hlinkClick r:id="rId2"/>
              </a:rPr>
              <a:t>https://www.wko.at</a:t>
            </a:r>
            <a:endParaRPr lang="de-AT" sz="1000" dirty="0" smtClean="0">
              <a:solidFill>
                <a:schemeClr val="tx2"/>
              </a:solidFill>
            </a:endParaRPr>
          </a:p>
          <a:p>
            <a:pPr marL="342900" lvl="0" indent="-228600">
              <a:spcBef>
                <a:spcPct val="20000"/>
              </a:spcBef>
              <a:buClr>
                <a:schemeClr val="accent3"/>
              </a:buClr>
            </a:pPr>
            <a:endParaRPr lang="de-AT" sz="1000" dirty="0" smtClean="0"/>
          </a:p>
          <a:p>
            <a:pPr marL="342900" lvl="0" indent="-228600">
              <a:spcBef>
                <a:spcPct val="20000"/>
              </a:spcBef>
              <a:buClr>
                <a:schemeClr val="accent3"/>
              </a:buClr>
            </a:pPr>
            <a:endParaRPr kumimoji="0" lang="de-AT" sz="1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228600" algn="l" defTabSz="914400" rtl="0" eaLnBrk="1" fontAlgn="auto" latinLnBrk="0" hangingPunct="1">
              <a:lnSpc>
                <a:spcPct val="100000"/>
              </a:lnSpc>
              <a:spcBef>
                <a:spcPct val="20000"/>
              </a:spcBef>
              <a:spcAft>
                <a:spcPts val="0"/>
              </a:spcAft>
              <a:buClr>
                <a:schemeClr val="accent3"/>
              </a:buClr>
              <a:buSzTx/>
              <a:buFont typeface="Wingdings" panose="05000000000000000000" pitchFamily="2" charset="2"/>
              <a:buNone/>
              <a:tabLst/>
              <a:defRPr/>
            </a:pPr>
            <a:endParaRPr kumimoji="0" lang="de-AT" sz="2000" b="0"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4100" name="Picture 4" descr="Megatrend Konnektivität"/>
          <p:cNvPicPr>
            <a:picLocks noChangeAspect="1" noChangeArrowheads="1"/>
          </p:cNvPicPr>
          <p:nvPr/>
        </p:nvPicPr>
        <p:blipFill>
          <a:blip r:embed="rId3" cstate="print"/>
          <a:srcRect/>
          <a:stretch>
            <a:fillRect/>
          </a:stretch>
        </p:blipFill>
        <p:spPr bwMode="auto">
          <a:xfrm>
            <a:off x="4114754" y="1365126"/>
            <a:ext cx="3769614" cy="2495922"/>
          </a:xfrm>
          <a:prstGeom prst="rect">
            <a:avLst/>
          </a:prstGeom>
          <a:noFill/>
        </p:spPr>
      </p:pic>
      <p:sp>
        <p:nvSpPr>
          <p:cNvPr id="9"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Konnektivität</a:t>
            </a:r>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375909608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2"/>
          <p:cNvSpPr txBox="1">
            <a:spLocks/>
          </p:cNvSpPr>
          <p:nvPr/>
        </p:nvSpPr>
        <p:spPr>
          <a:xfrm>
            <a:off x="35496" y="4365104"/>
            <a:ext cx="8424936" cy="1800200"/>
          </a:xfrm>
          <a:prstGeom prst="rect">
            <a:avLst/>
          </a:prstGeom>
        </p:spPr>
        <p:txBody>
          <a:bodyPr vert="horz" lIns="91440" tIns="45720" rIns="91440" bIns="45720" rtlCol="0" anchor="ctr">
            <a:noAutofit/>
          </a:bodyPr>
          <a:lstStyle>
            <a:lvl1pPr marL="342900" indent="-228600">
              <a:spcBef>
                <a:spcPct val="20000"/>
              </a:spcBef>
              <a:buClr>
                <a:schemeClr val="accent3"/>
              </a:buClr>
              <a:buNone/>
              <a:defRPr sz="1600"/>
            </a:lvl1pPr>
          </a:lstStyle>
          <a:p>
            <a:r>
              <a:rPr lang="de-AT" smtClean="0"/>
              <a:t>	</a:t>
            </a:r>
            <a:r>
              <a:rPr lang="de-AT" b="1" smtClean="0"/>
              <a:t>Schneller </a:t>
            </a:r>
            <a:r>
              <a:rPr lang="de-AT" b="1"/>
              <a:t>Zugang </a:t>
            </a:r>
            <a:r>
              <a:rPr lang="de-AT"/>
              <a:t>zu </a:t>
            </a:r>
            <a:r>
              <a:rPr lang="de-AT" smtClean="0"/>
              <a:t>aktuellen, </a:t>
            </a:r>
            <a:r>
              <a:rPr lang="de-AT"/>
              <a:t>relevanten Services – </a:t>
            </a:r>
            <a:r>
              <a:rPr lang="de-AT" smtClean="0"/>
              <a:t> </a:t>
            </a:r>
            <a:r>
              <a:rPr lang="de-AT" b="1"/>
              <a:t>mobil und online </a:t>
            </a:r>
            <a:endParaRPr lang="de-AT" b="1" smtClean="0"/>
          </a:p>
          <a:p>
            <a:endParaRPr lang="de-AT" smtClean="0"/>
          </a:p>
          <a:p>
            <a:r>
              <a:rPr lang="de-AT" smtClean="0"/>
              <a:t>	Immer </a:t>
            </a:r>
            <a:r>
              <a:rPr lang="de-AT" dirty="0"/>
              <a:t>größer wird der Wunsch nach </a:t>
            </a:r>
            <a:r>
              <a:rPr lang="de-AT" b="1" dirty="0"/>
              <a:t>überall und kurzfristig </a:t>
            </a:r>
            <a:r>
              <a:rPr lang="de-AT" dirty="0"/>
              <a:t>– ad-hoc – verfügbaren Services. Wer schnell lebt, möchte auch entsprechenden Komfort auf der Überholspur geboten bekommen.</a:t>
            </a:r>
          </a:p>
        </p:txBody>
      </p:sp>
      <p:sp>
        <p:nvSpPr>
          <p:cNvPr id="10" name="Inhaltsplatzhalter 2"/>
          <p:cNvSpPr txBox="1">
            <a:spLocks/>
          </p:cNvSpPr>
          <p:nvPr/>
        </p:nvSpPr>
        <p:spPr>
          <a:xfrm>
            <a:off x="5868144" y="6381328"/>
            <a:ext cx="2651448" cy="285752"/>
          </a:xfrm>
          <a:prstGeom prst="rect">
            <a:avLst/>
          </a:prstGeom>
        </p:spPr>
        <p:txBody>
          <a:bodyPr>
            <a:normAutofit/>
          </a:bodyPr>
          <a:lstStyle/>
          <a:p>
            <a:pPr marL="342900" lvl="0" indent="-228600" algn="r">
              <a:spcBef>
                <a:spcPct val="20000"/>
              </a:spcBef>
              <a:buClr>
                <a:schemeClr val="accent3"/>
              </a:buClr>
            </a:pPr>
            <a:r>
              <a:rPr kumimoji="0" lang="de-AT" sz="1000" b="0" i="0" u="none" strike="noStrike" kern="1200" cap="none" spc="0" normalizeH="0" baseline="0" noProof="0" dirty="0" smtClean="0">
                <a:ln>
                  <a:noFill/>
                </a:ln>
                <a:solidFill>
                  <a:schemeClr val="tx2"/>
                </a:solidFill>
                <a:effectLst/>
                <a:uLnTx/>
                <a:uFillTx/>
                <a:latin typeface="+mn-lt"/>
                <a:ea typeface="+mn-ea"/>
                <a:cs typeface="+mn-cs"/>
              </a:rPr>
              <a:t>Quelle: </a:t>
            </a:r>
            <a:r>
              <a:rPr lang="de-AT" sz="1000" dirty="0" smtClean="0">
                <a:hlinkClick r:id="rId2"/>
              </a:rPr>
              <a:t>https://www.zukunftsinstitut.de</a:t>
            </a:r>
            <a:endParaRPr lang="de-AT" sz="1000" dirty="0" smtClean="0"/>
          </a:p>
          <a:p>
            <a:pPr marL="342900" lvl="0" indent="-228600" algn="r">
              <a:spcBef>
                <a:spcPct val="20000"/>
              </a:spcBef>
              <a:buClr>
                <a:schemeClr val="accent3"/>
              </a:buClr>
            </a:pPr>
            <a:endParaRPr kumimoji="0" lang="de-AT" sz="1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228600" algn="r" defTabSz="914400" rtl="0" eaLnBrk="1" fontAlgn="auto" latinLnBrk="0" hangingPunct="1">
              <a:lnSpc>
                <a:spcPct val="100000"/>
              </a:lnSpc>
              <a:spcBef>
                <a:spcPct val="20000"/>
              </a:spcBef>
              <a:spcAft>
                <a:spcPts val="0"/>
              </a:spcAft>
              <a:buClr>
                <a:schemeClr val="accent3"/>
              </a:buClr>
              <a:buSzTx/>
              <a:buFont typeface="Wingdings" panose="05000000000000000000" pitchFamily="2" charset="2"/>
              <a:buNone/>
              <a:tabLst/>
              <a:defRPr/>
            </a:pPr>
            <a:endParaRPr kumimoji="0" lang="de-AT" sz="2000" b="0"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2051" name="Picture 3" descr="http://www.taz.de/uploads/images/684x342/eris23_photocase_01.jpg">
            <a:hlinkClick r:id="rId3"/>
          </p:cNvPr>
          <p:cNvPicPr>
            <a:picLocks noChangeAspect="1" noChangeArrowheads="1"/>
          </p:cNvPicPr>
          <p:nvPr/>
        </p:nvPicPr>
        <p:blipFill>
          <a:blip r:embed="rId4" cstate="print"/>
          <a:srcRect r="30921"/>
          <a:stretch>
            <a:fillRect/>
          </a:stretch>
        </p:blipFill>
        <p:spPr bwMode="auto">
          <a:xfrm>
            <a:off x="2544329" y="1628800"/>
            <a:ext cx="3456431" cy="2578608"/>
          </a:xfrm>
          <a:prstGeom prst="rect">
            <a:avLst/>
          </a:prstGeom>
          <a:noFill/>
        </p:spPr>
      </p:pic>
      <p:sp>
        <p:nvSpPr>
          <p:cNvPr id="9"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Ad-Hoc-Gesellschaft</a:t>
            </a:r>
            <a:endParaRPr lang="de-AT" altLang="de-DE" sz="2000">
              <a:latin typeface="+mn-lt"/>
            </a:endParaRPr>
          </a:p>
        </p:txBody>
      </p:sp>
      <p:sp>
        <p:nvSpPr>
          <p:cNvPr id="6" name="Fußzeilenplatzhalter 5"/>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65222949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Anforderungen von Indifferenten an Smart Home Lösungen</a:t>
            </a:r>
            <a:endParaRPr lang="de-AT" altLang="de-DE" sz="2000">
              <a:latin typeface="+mn-lt"/>
            </a:endParaRPr>
          </a:p>
        </p:txBody>
      </p:sp>
      <p:sp>
        <p:nvSpPr>
          <p:cNvPr id="5" name="Textfeld 4"/>
          <p:cNvSpPr txBox="1"/>
          <p:nvPr/>
        </p:nvSpPr>
        <p:spPr>
          <a:xfrm>
            <a:off x="539552" y="1772816"/>
            <a:ext cx="4824536" cy="2806922"/>
          </a:xfrm>
          <a:prstGeom prst="rect">
            <a:avLst/>
          </a:prstGeom>
          <a:noFill/>
        </p:spPr>
        <p:txBody>
          <a:bodyPr wrap="square" rtlCol="0">
            <a:spAutoFit/>
          </a:bodyPr>
          <a:lstStyle/>
          <a:p>
            <a:pPr marL="342859" lvl="2" indent="-342859">
              <a:spcBef>
                <a:spcPct val="20000"/>
              </a:spcBef>
              <a:buClr>
                <a:srgbClr val="EEECE1">
                  <a:lumMod val="50000"/>
                </a:srgbClr>
              </a:buClr>
              <a:buFont typeface="Arial" pitchFamily="34" charset="0"/>
              <a:buChar char="•"/>
            </a:pPr>
            <a:r>
              <a:rPr lang="de-AT" b="1">
                <a:solidFill>
                  <a:prstClr val="black"/>
                </a:solidFill>
              </a:rPr>
              <a:t>Wenig einstellen </a:t>
            </a:r>
            <a:r>
              <a:rPr lang="de-AT">
                <a:solidFill>
                  <a:prstClr val="black"/>
                </a:solidFill>
              </a:rPr>
              <a:t>zu müssen</a:t>
            </a:r>
          </a:p>
          <a:p>
            <a:pPr marL="342859" lvl="2" indent="-342859">
              <a:spcBef>
                <a:spcPct val="20000"/>
              </a:spcBef>
              <a:buClr>
                <a:srgbClr val="EEECE1">
                  <a:lumMod val="50000"/>
                </a:srgbClr>
              </a:buClr>
              <a:buFont typeface="Arial" pitchFamily="34" charset="0"/>
              <a:buChar char="•"/>
            </a:pPr>
            <a:r>
              <a:rPr lang="de-AT">
                <a:solidFill>
                  <a:prstClr val="black"/>
                </a:solidFill>
              </a:rPr>
              <a:t>Lösungen </a:t>
            </a:r>
            <a:r>
              <a:rPr lang="de-AT" b="1">
                <a:solidFill>
                  <a:prstClr val="black"/>
                </a:solidFill>
              </a:rPr>
              <a:t>rasch</a:t>
            </a:r>
            <a:r>
              <a:rPr lang="de-AT">
                <a:solidFill>
                  <a:prstClr val="black"/>
                </a:solidFill>
              </a:rPr>
              <a:t> an den Alltag </a:t>
            </a:r>
            <a:r>
              <a:rPr lang="de-AT" b="1">
                <a:solidFill>
                  <a:prstClr val="black"/>
                </a:solidFill>
              </a:rPr>
              <a:t>anpassbar</a:t>
            </a:r>
            <a:r>
              <a:rPr lang="de-AT">
                <a:solidFill>
                  <a:prstClr val="black"/>
                </a:solidFill>
              </a:rPr>
              <a:t> (zB Profile zur Auswahl)</a:t>
            </a:r>
          </a:p>
          <a:p>
            <a:pPr marL="342859" lvl="2" indent="-342859">
              <a:spcBef>
                <a:spcPct val="20000"/>
              </a:spcBef>
              <a:buClr>
                <a:srgbClr val="EEECE1">
                  <a:lumMod val="50000"/>
                </a:srgbClr>
              </a:buClr>
              <a:buFont typeface="Arial" pitchFamily="34" charset="0"/>
              <a:buChar char="•"/>
            </a:pPr>
            <a:r>
              <a:rPr lang="de-AT" b="1">
                <a:solidFill>
                  <a:prstClr val="black"/>
                </a:solidFill>
              </a:rPr>
              <a:t>Sofort </a:t>
            </a:r>
            <a:r>
              <a:rPr lang="de-AT" b="1" smtClean="0">
                <a:solidFill>
                  <a:prstClr val="black"/>
                </a:solidFill>
              </a:rPr>
              <a:t>einsetzbar</a:t>
            </a:r>
            <a:r>
              <a:rPr lang="de-AT" smtClean="0">
                <a:solidFill>
                  <a:prstClr val="black"/>
                </a:solidFill>
              </a:rPr>
              <a:t>/verwendbar, am besten </a:t>
            </a:r>
            <a:r>
              <a:rPr lang="de-AT" b="1" smtClean="0">
                <a:solidFill>
                  <a:prstClr val="black"/>
                </a:solidFill>
              </a:rPr>
              <a:t>mobil</a:t>
            </a:r>
            <a:endParaRPr lang="de-AT" b="1">
              <a:solidFill>
                <a:prstClr val="black"/>
              </a:solidFill>
            </a:endParaRPr>
          </a:p>
          <a:p>
            <a:pPr marL="342859" lvl="2" indent="-342859">
              <a:spcBef>
                <a:spcPct val="20000"/>
              </a:spcBef>
              <a:buClr>
                <a:srgbClr val="EEECE1">
                  <a:lumMod val="50000"/>
                </a:srgbClr>
              </a:buClr>
              <a:buFont typeface="Arial" pitchFamily="34" charset="0"/>
              <a:buChar char="•"/>
            </a:pPr>
            <a:r>
              <a:rPr lang="de-AT">
                <a:solidFill>
                  <a:prstClr val="black"/>
                </a:solidFill>
              </a:rPr>
              <a:t>Hilfe/</a:t>
            </a:r>
            <a:r>
              <a:rPr lang="de-AT" b="1">
                <a:solidFill>
                  <a:prstClr val="black"/>
                </a:solidFill>
              </a:rPr>
              <a:t>Unterstützung</a:t>
            </a:r>
            <a:r>
              <a:rPr lang="de-AT">
                <a:solidFill>
                  <a:prstClr val="black"/>
                </a:solidFill>
              </a:rPr>
              <a:t> bei Problemen/ Unklarheiten</a:t>
            </a:r>
          </a:p>
          <a:p>
            <a:pPr marL="342859" lvl="2" indent="-342859">
              <a:spcBef>
                <a:spcPct val="20000"/>
              </a:spcBef>
              <a:buClr>
                <a:srgbClr val="EEECE1">
                  <a:lumMod val="50000"/>
                </a:srgbClr>
              </a:buClr>
              <a:buFont typeface="Arial" pitchFamily="34" charset="0"/>
              <a:buChar char="•"/>
            </a:pPr>
            <a:r>
              <a:rPr lang="de-AT">
                <a:solidFill>
                  <a:prstClr val="black"/>
                </a:solidFill>
              </a:rPr>
              <a:t>Wenig Hintergrundinformation, klare </a:t>
            </a:r>
            <a:r>
              <a:rPr lang="de-AT" b="1" smtClean="0">
                <a:solidFill>
                  <a:prstClr val="black"/>
                </a:solidFill>
              </a:rPr>
              <a:t>Handlungsanweisungen</a:t>
            </a:r>
            <a:endParaRPr lang="de-AT" b="1">
              <a:solidFill>
                <a:prstClr val="black"/>
              </a:solidFill>
            </a:endParaRP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INDIFFERENTE</a:t>
            </a:r>
            <a:endParaRPr lang="de-AT" b="1">
              <a:solidFill>
                <a:schemeClr val="bg1">
                  <a:lumMod val="50000"/>
                </a:schemeClr>
              </a:solidFill>
            </a:endParaRP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92" r="8748"/>
          <a:stretch/>
        </p:blipFill>
        <p:spPr bwMode="auto">
          <a:xfrm>
            <a:off x="5877500" y="1844824"/>
            <a:ext cx="2798956" cy="25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8234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Mit welchen Angeboten können Indifferente perfekt angesprochen werden?</a:t>
            </a:r>
            <a:endParaRPr lang="de-AT" altLang="de-DE" sz="2000">
              <a:latin typeface="+mn-lt"/>
            </a:endParaRPr>
          </a:p>
        </p:txBody>
      </p:sp>
      <p:sp>
        <p:nvSpPr>
          <p:cNvPr id="5" name="Textfeld 4"/>
          <p:cNvSpPr txBox="1"/>
          <p:nvPr/>
        </p:nvSpPr>
        <p:spPr>
          <a:xfrm>
            <a:off x="539552" y="1772816"/>
            <a:ext cx="4824536" cy="2862322"/>
          </a:xfrm>
          <a:prstGeom prst="rect">
            <a:avLst/>
          </a:prstGeom>
          <a:noFill/>
        </p:spPr>
        <p:txBody>
          <a:bodyPr wrap="square" rtlCol="0">
            <a:spAutoFit/>
          </a:bodyPr>
          <a:lstStyle/>
          <a:p>
            <a:pPr marL="342859" lvl="2" indent="-342859">
              <a:spcBef>
                <a:spcPct val="20000"/>
              </a:spcBef>
              <a:buClr>
                <a:srgbClr val="EEECE1">
                  <a:lumMod val="50000"/>
                </a:srgbClr>
              </a:buClr>
              <a:buFont typeface="Arial" pitchFamily="34" charset="0"/>
              <a:buChar char="•"/>
            </a:pPr>
            <a:r>
              <a:rPr lang="de-AT" b="1">
                <a:solidFill>
                  <a:prstClr val="black"/>
                </a:solidFill>
              </a:rPr>
              <a:t>Wenig einstellen </a:t>
            </a:r>
            <a:r>
              <a:rPr lang="de-AT">
                <a:solidFill>
                  <a:prstClr val="black"/>
                </a:solidFill>
              </a:rPr>
              <a:t>zu müssen</a:t>
            </a:r>
          </a:p>
          <a:p>
            <a:pPr marL="342859" lvl="2" indent="-342859">
              <a:spcBef>
                <a:spcPct val="20000"/>
              </a:spcBef>
              <a:buClr>
                <a:srgbClr val="EEECE1">
                  <a:lumMod val="50000"/>
                </a:srgbClr>
              </a:buClr>
              <a:buFont typeface="Arial" pitchFamily="34" charset="0"/>
              <a:buChar char="•"/>
            </a:pPr>
            <a:r>
              <a:rPr lang="de-AT">
                <a:solidFill>
                  <a:prstClr val="black"/>
                </a:solidFill>
              </a:rPr>
              <a:t>Lösungen </a:t>
            </a:r>
            <a:r>
              <a:rPr lang="de-AT" b="1">
                <a:solidFill>
                  <a:prstClr val="black"/>
                </a:solidFill>
              </a:rPr>
              <a:t>rasch</a:t>
            </a:r>
            <a:r>
              <a:rPr lang="de-AT">
                <a:solidFill>
                  <a:prstClr val="black"/>
                </a:solidFill>
              </a:rPr>
              <a:t> an den Alltag </a:t>
            </a:r>
            <a:r>
              <a:rPr lang="de-AT" b="1">
                <a:solidFill>
                  <a:prstClr val="black"/>
                </a:solidFill>
              </a:rPr>
              <a:t>anpassbar</a:t>
            </a:r>
            <a:r>
              <a:rPr lang="de-AT">
                <a:solidFill>
                  <a:prstClr val="black"/>
                </a:solidFill>
              </a:rPr>
              <a:t> (zB Profile zur Auswahl)</a:t>
            </a:r>
          </a:p>
          <a:p>
            <a:pPr marL="342859" lvl="2" indent="-342859">
              <a:spcBef>
                <a:spcPct val="20000"/>
              </a:spcBef>
              <a:buClr>
                <a:srgbClr val="EEECE1">
                  <a:lumMod val="50000"/>
                </a:srgbClr>
              </a:buClr>
              <a:buFont typeface="Arial" pitchFamily="34" charset="0"/>
              <a:buChar char="•"/>
            </a:pPr>
            <a:r>
              <a:rPr lang="de-AT" b="1">
                <a:solidFill>
                  <a:prstClr val="black"/>
                </a:solidFill>
              </a:rPr>
              <a:t>Sofort einsetzbar</a:t>
            </a:r>
            <a:r>
              <a:rPr lang="de-AT">
                <a:solidFill>
                  <a:prstClr val="black"/>
                </a:solidFill>
              </a:rPr>
              <a:t>/verwendbar</a:t>
            </a:r>
          </a:p>
          <a:p>
            <a:pPr marL="342859" lvl="2" indent="-342859">
              <a:spcBef>
                <a:spcPct val="20000"/>
              </a:spcBef>
              <a:buClr>
                <a:srgbClr val="EEECE1">
                  <a:lumMod val="50000"/>
                </a:srgbClr>
              </a:buClr>
              <a:buFont typeface="Arial" pitchFamily="34" charset="0"/>
              <a:buChar char="•"/>
            </a:pPr>
            <a:r>
              <a:rPr lang="de-AT">
                <a:solidFill>
                  <a:prstClr val="black"/>
                </a:solidFill>
              </a:rPr>
              <a:t>Hilfe/</a:t>
            </a:r>
            <a:r>
              <a:rPr lang="de-AT" b="1">
                <a:solidFill>
                  <a:prstClr val="black"/>
                </a:solidFill>
              </a:rPr>
              <a:t>Unterstützung</a:t>
            </a:r>
            <a:r>
              <a:rPr lang="de-AT">
                <a:solidFill>
                  <a:prstClr val="black"/>
                </a:solidFill>
              </a:rPr>
              <a:t> bei Problemen/ Unklarheiten</a:t>
            </a:r>
          </a:p>
          <a:p>
            <a:pPr marL="342859" lvl="2" indent="-342859">
              <a:spcBef>
                <a:spcPct val="20000"/>
              </a:spcBef>
              <a:buClr>
                <a:srgbClr val="EEECE1">
                  <a:lumMod val="50000"/>
                </a:srgbClr>
              </a:buClr>
              <a:buFont typeface="Arial" pitchFamily="34" charset="0"/>
              <a:buChar char="•"/>
            </a:pPr>
            <a:r>
              <a:rPr lang="de-AT">
                <a:solidFill>
                  <a:prstClr val="black"/>
                </a:solidFill>
              </a:rPr>
              <a:t>Wenig Hintergrundinformation, klare </a:t>
            </a:r>
            <a:r>
              <a:rPr lang="de-AT" b="1">
                <a:solidFill>
                  <a:prstClr val="black"/>
                </a:solidFill>
              </a:rPr>
              <a:t>Handlungsanweisungen</a:t>
            </a:r>
          </a:p>
          <a:p>
            <a:pPr marL="342859" lvl="2" indent="-342859">
              <a:spcBef>
                <a:spcPct val="20000"/>
              </a:spcBef>
              <a:buClr>
                <a:schemeClr val="bg2">
                  <a:lumMod val="50000"/>
                </a:schemeClr>
              </a:buClr>
              <a:buFont typeface="Arial" pitchFamily="34" charset="0"/>
              <a:buChar char="•"/>
            </a:pPr>
            <a:endParaRPr lang="de-AT"/>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a:solidFill>
                  <a:schemeClr val="bg1">
                    <a:lumMod val="50000"/>
                  </a:schemeClr>
                </a:solidFill>
              </a:rPr>
              <a:t>INDIFFERENTE</a:t>
            </a:r>
          </a:p>
        </p:txBody>
      </p:sp>
      <p:sp>
        <p:nvSpPr>
          <p:cNvPr id="4" name="Rechteck 3"/>
          <p:cNvSpPr/>
          <p:nvPr/>
        </p:nvSpPr>
        <p:spPr>
          <a:xfrm>
            <a:off x="5940152" y="4437112"/>
            <a:ext cx="2736304"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p:cNvSpPr txBox="1"/>
          <p:nvPr/>
        </p:nvSpPr>
        <p:spPr>
          <a:xfrm>
            <a:off x="5940152" y="5085184"/>
            <a:ext cx="2736304" cy="584775"/>
          </a:xfrm>
          <a:prstGeom prst="rect">
            <a:avLst/>
          </a:prstGeom>
          <a:solidFill>
            <a:schemeClr val="bg1"/>
          </a:solidFill>
        </p:spPr>
        <p:txBody>
          <a:bodyPr wrap="square" rtlCol="0">
            <a:spAutoFit/>
          </a:bodyPr>
          <a:lstStyle/>
          <a:p>
            <a:pPr algn="ctr"/>
            <a:r>
              <a:rPr lang="de-AT" sz="3200" b="1" smtClean="0"/>
              <a:t>Angebot ?</a:t>
            </a:r>
            <a:endParaRPr lang="de-AT"/>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92" r="8748"/>
          <a:stretch/>
        </p:blipFill>
        <p:spPr bwMode="auto">
          <a:xfrm>
            <a:off x="5877500" y="1844824"/>
            <a:ext cx="2798956" cy="25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4301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Mit welchen Angeboten können Indifferente perfekt angesprochen werden?</a:t>
            </a:r>
            <a:endParaRPr lang="de-AT" altLang="de-DE" sz="2000">
              <a:latin typeface="+mn-lt"/>
            </a:endParaRP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a:solidFill>
                  <a:schemeClr val="bg1">
                    <a:lumMod val="50000"/>
                  </a:schemeClr>
                </a:solidFill>
              </a:rPr>
              <a:t>INDIFFERENTE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645024"/>
            <a:ext cx="1722363" cy="2785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3645024"/>
            <a:ext cx="1694879" cy="2741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827584" y="1916832"/>
            <a:ext cx="4536504" cy="923330"/>
          </a:xfrm>
          <a:prstGeom prst="rect">
            <a:avLst/>
          </a:prstGeom>
          <a:noFill/>
        </p:spPr>
        <p:txBody>
          <a:bodyPr wrap="square" rtlCol="0">
            <a:spAutoFit/>
          </a:bodyPr>
          <a:lstStyle/>
          <a:p>
            <a:r>
              <a:rPr lang="de-AT" smtClean="0"/>
              <a:t>Aufgrund der Affinität zu smarten (Kommunikations) Lösungen geringe Adoptionsbarriere</a:t>
            </a:r>
            <a:endParaRPr lang="de-AT"/>
          </a:p>
        </p:txBody>
      </p:sp>
      <p:sp>
        <p:nvSpPr>
          <p:cNvPr id="9" name="Textfeld 8"/>
          <p:cNvSpPr txBox="1"/>
          <p:nvPr/>
        </p:nvSpPr>
        <p:spPr>
          <a:xfrm>
            <a:off x="1115616" y="3162454"/>
            <a:ext cx="3888432" cy="338554"/>
          </a:xfrm>
          <a:prstGeom prst="rect">
            <a:avLst/>
          </a:prstGeom>
          <a:noFill/>
        </p:spPr>
        <p:txBody>
          <a:bodyPr wrap="square" rtlCol="0">
            <a:spAutoFit/>
          </a:bodyPr>
          <a:lstStyle/>
          <a:p>
            <a:r>
              <a:rPr lang="de-AT" sz="1600" b="1" smtClean="0"/>
              <a:t>User-App-Entwicklung der ASCR</a:t>
            </a:r>
            <a:endParaRPr lang="de-AT" sz="1600" b="1"/>
          </a:p>
        </p:txBody>
      </p:sp>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392" r="8748"/>
          <a:stretch/>
        </p:blipFill>
        <p:spPr bwMode="auto">
          <a:xfrm>
            <a:off x="5877500" y="1844824"/>
            <a:ext cx="2798956" cy="25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4716016" y="4607257"/>
            <a:ext cx="3888432" cy="2062103"/>
          </a:xfrm>
          <a:prstGeom prst="rect">
            <a:avLst/>
          </a:prstGeom>
          <a:noFill/>
        </p:spPr>
        <p:txBody>
          <a:bodyPr wrap="square" rtlCol="0">
            <a:spAutoFit/>
          </a:bodyPr>
          <a:lstStyle/>
          <a:p>
            <a:r>
              <a:rPr lang="de-AT" sz="1600" smtClean="0"/>
              <a:t>Aufgrund des </a:t>
            </a:r>
            <a:r>
              <a:rPr lang="de-AT" sz="1600" b="1" smtClean="0"/>
              <a:t>geringen Interesses </a:t>
            </a:r>
            <a:r>
              <a:rPr lang="de-AT" sz="1600" smtClean="0"/>
              <a:t>an Energiethemen </a:t>
            </a:r>
            <a:r>
              <a:rPr lang="de-AT" sz="1600" b="1" smtClean="0"/>
              <a:t>Convenience-Aspekte</a:t>
            </a:r>
            <a:r>
              <a:rPr lang="de-AT" sz="1600" smtClean="0"/>
              <a:t> in den Vordergrund stellen</a:t>
            </a:r>
          </a:p>
          <a:p>
            <a:pPr marL="285750" indent="-285750">
              <a:buFont typeface="Wingdings"/>
              <a:buChar char="à"/>
            </a:pPr>
            <a:r>
              <a:rPr lang="de-AT" sz="1600" b="1" smtClean="0">
                <a:sym typeface="Wingdings" panose="05000000000000000000" pitchFamily="2" charset="2"/>
              </a:rPr>
              <a:t>Lerneffekte</a:t>
            </a:r>
            <a:r>
              <a:rPr lang="de-AT" sz="1600" smtClean="0">
                <a:sym typeface="Wingdings" panose="05000000000000000000" pitchFamily="2" charset="2"/>
              </a:rPr>
              <a:t> durch Teilnahme am Forschungsprojekt </a:t>
            </a:r>
            <a:r>
              <a:rPr lang="de-AT" sz="1600" b="1" smtClean="0">
                <a:sym typeface="Wingdings" panose="05000000000000000000" pitchFamily="2" charset="2"/>
              </a:rPr>
              <a:t>messbar</a:t>
            </a:r>
            <a:r>
              <a:rPr lang="de-AT" sz="1600" smtClean="0">
                <a:sym typeface="Wingdings" panose="05000000000000000000" pitchFamily="2" charset="2"/>
              </a:rPr>
              <a:t>?</a:t>
            </a:r>
          </a:p>
          <a:p>
            <a:pPr marL="285750" indent="-285750">
              <a:buFont typeface="Wingdings"/>
              <a:buChar char="à"/>
            </a:pPr>
            <a:r>
              <a:rPr lang="de-AT" sz="1600" b="1" smtClean="0">
                <a:sym typeface="Wingdings" panose="05000000000000000000" pitchFamily="2" charset="2"/>
              </a:rPr>
              <a:t>Sensibilisierung</a:t>
            </a:r>
            <a:r>
              <a:rPr lang="de-AT" sz="1600" smtClean="0">
                <a:sym typeface="Wingdings" panose="05000000000000000000" pitchFamily="2" charset="2"/>
              </a:rPr>
              <a:t> für das Thema       Energie durch Eintritt in </a:t>
            </a:r>
            <a:r>
              <a:rPr lang="de-AT" sz="1600" b="1" smtClean="0">
                <a:sym typeface="Wingdings" panose="05000000000000000000" pitchFamily="2" charset="2"/>
              </a:rPr>
              <a:t>neue Lebensphase</a:t>
            </a:r>
            <a:r>
              <a:rPr lang="de-AT" sz="1600" smtClean="0">
                <a:sym typeface="Wingdings" panose="05000000000000000000" pitchFamily="2" charset="2"/>
              </a:rPr>
              <a:t> ("Starter"-Wohnung")?</a:t>
            </a:r>
            <a:endParaRPr lang="de-AT" sz="1600"/>
          </a:p>
        </p:txBody>
      </p:sp>
    </p:spTree>
    <p:extLst>
      <p:ext uri="{BB962C8B-B14F-4D97-AF65-F5344CB8AC3E}">
        <p14:creationId xmlns:p14="http://schemas.microsoft.com/office/powerpoint/2010/main" val="685256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Die Hedonisten sind technisch </a:t>
            </a:r>
            <a:r>
              <a:rPr lang="de-AT" altLang="de-DE" sz="2000" smtClean="0">
                <a:latin typeface="+mn-lt"/>
              </a:rPr>
              <a:t>kompetent, </a:t>
            </a:r>
            <a:r>
              <a:rPr lang="de-AT" altLang="de-DE" sz="2000">
                <a:latin typeface="+mn-lt"/>
              </a:rPr>
              <a:t>an Energie und Nachhaltigkeit nicht interessiert</a:t>
            </a:r>
          </a:p>
        </p:txBody>
      </p:sp>
      <p:sp>
        <p:nvSpPr>
          <p:cNvPr id="5" name="Textfeld 4"/>
          <p:cNvSpPr txBox="1"/>
          <p:nvPr/>
        </p:nvSpPr>
        <p:spPr>
          <a:xfrm>
            <a:off x="539552" y="1772816"/>
            <a:ext cx="4824536" cy="1224951"/>
          </a:xfrm>
          <a:prstGeom prst="rect">
            <a:avLst/>
          </a:prstGeom>
          <a:noFill/>
        </p:spPr>
        <p:txBody>
          <a:bodyPr wrap="square" rtlCol="0">
            <a:spAutoFit/>
          </a:bodyPr>
          <a:lstStyle/>
          <a:p>
            <a:r>
              <a:rPr lang="de-AT" sz="1600" b="1" smtClean="0"/>
              <a:t>Soziodemografie:</a:t>
            </a:r>
          </a:p>
          <a:p>
            <a:pPr marL="342859" lvl="2" indent="-342859">
              <a:spcBef>
                <a:spcPct val="20000"/>
              </a:spcBef>
              <a:buClr>
                <a:schemeClr val="bg2">
                  <a:lumMod val="50000"/>
                </a:schemeClr>
              </a:buClr>
              <a:buFont typeface="Arial" pitchFamily="34" charset="0"/>
              <a:buChar char="•"/>
            </a:pPr>
            <a:r>
              <a:rPr lang="de-AT" sz="1600" b="1"/>
              <a:t>Jüngstes</a:t>
            </a:r>
            <a:r>
              <a:rPr lang="de-AT" sz="1600"/>
              <a:t> </a:t>
            </a:r>
            <a:r>
              <a:rPr lang="de-AT" sz="1600" smtClean="0"/>
              <a:t>Segment</a:t>
            </a:r>
          </a:p>
          <a:p>
            <a:pPr marL="342859" lvl="2" indent="-342859">
              <a:spcBef>
                <a:spcPct val="20000"/>
              </a:spcBef>
              <a:buClr>
                <a:schemeClr val="bg2">
                  <a:lumMod val="50000"/>
                </a:schemeClr>
              </a:buClr>
              <a:buFont typeface="Arial" pitchFamily="34" charset="0"/>
              <a:buChar char="•"/>
            </a:pPr>
            <a:r>
              <a:rPr lang="de-AT" sz="1600" smtClean="0"/>
              <a:t>mehr </a:t>
            </a:r>
            <a:r>
              <a:rPr lang="de-AT" sz="1600" b="1" smtClean="0"/>
              <a:t>Männer</a:t>
            </a:r>
          </a:p>
          <a:p>
            <a:pPr marL="342859" lvl="2" indent="-342859">
              <a:spcBef>
                <a:spcPct val="20000"/>
              </a:spcBef>
              <a:buClr>
                <a:schemeClr val="bg2">
                  <a:lumMod val="50000"/>
                </a:schemeClr>
              </a:buClr>
              <a:buFont typeface="Arial" pitchFamily="34" charset="0"/>
              <a:buChar char="•"/>
            </a:pPr>
            <a:r>
              <a:rPr lang="de-AT" sz="1600" smtClean="0"/>
              <a:t>mehr </a:t>
            </a:r>
            <a:r>
              <a:rPr lang="de-AT" sz="1600" b="1"/>
              <a:t>Single-Haushalte</a:t>
            </a:r>
          </a:p>
        </p:txBody>
      </p:sp>
      <p:graphicFrame>
        <p:nvGraphicFramePr>
          <p:cNvPr id="8" name="Tabelle 7"/>
          <p:cNvGraphicFramePr>
            <a:graphicFrameLocks noGrp="1"/>
          </p:cNvGraphicFramePr>
          <p:nvPr>
            <p:extLst>
              <p:ext uri="{D42A27DB-BD31-4B8C-83A1-F6EECF244321}">
                <p14:modId xmlns:p14="http://schemas.microsoft.com/office/powerpoint/2010/main" val="2591641622"/>
              </p:ext>
            </p:extLst>
          </p:nvPr>
        </p:nvGraphicFramePr>
        <p:xfrm>
          <a:off x="611560" y="4437112"/>
          <a:ext cx="8064896" cy="2362200"/>
        </p:xfrm>
        <a:graphic>
          <a:graphicData uri="http://schemas.openxmlformats.org/drawingml/2006/table">
            <a:tbl>
              <a:tblPr firstRow="1" bandRow="1">
                <a:tableStyleId>{5C22544A-7EE6-4342-B048-85BDC9FD1C3A}</a:tableStyleId>
              </a:tblPr>
              <a:tblGrid>
                <a:gridCol w="4032448"/>
                <a:gridCol w="403244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smtClean="0"/>
                        <a:t>Wissen zum Thema Energie</a:t>
                      </a:r>
                    </a:p>
                  </a:txBody>
                  <a:tcPr/>
                </a:tc>
                <a:tc>
                  <a:txBody>
                    <a:bodyPr/>
                    <a:lstStyle/>
                    <a:p>
                      <a:r>
                        <a:rPr lang="de-AT" sz="1400" smtClean="0"/>
                        <a:t>Niedrig (gleichgültig)</a:t>
                      </a:r>
                      <a:endParaRPr lang="de-AT" sz="1400"/>
                    </a:p>
                  </a:txBody>
                  <a:tcPr/>
                </a:tc>
              </a:tr>
              <a:tr h="370840">
                <a:tc>
                  <a:txBody>
                    <a:bodyPr/>
                    <a:lstStyle/>
                    <a:p>
                      <a:r>
                        <a:rPr lang="de-AT" sz="1400" smtClean="0"/>
                        <a:t>Technische Kompetenz/Interesse</a:t>
                      </a:r>
                      <a:endParaRPr lang="de-AT" sz="1400"/>
                    </a:p>
                  </a:txBody>
                  <a:tcPr/>
                </a:tc>
                <a:tc>
                  <a:txBody>
                    <a:bodyPr/>
                    <a:lstStyle/>
                    <a:p>
                      <a:r>
                        <a:rPr lang="de-AT" sz="1400" smtClean="0"/>
                        <a:t>Hoch (</a:t>
                      </a:r>
                      <a:r>
                        <a:rPr lang="de-AT" sz="1400" b="1" smtClean="0"/>
                        <a:t>Erfahrung</a:t>
                      </a:r>
                      <a:r>
                        <a:rPr lang="de-AT" sz="1400" smtClean="0"/>
                        <a:t> mit Wohnungssteuerungen, ein Teil besitzt Programmier-Kompetenz),</a:t>
                      </a:r>
                      <a:r>
                        <a:rPr lang="de-AT" sz="1400" baseline="0" smtClean="0"/>
                        <a:t> </a:t>
                      </a:r>
                      <a:r>
                        <a:rPr kumimoji="0" lang="de-AT" sz="1400" b="1" i="0" u="none" strike="noStrike" kern="1200" cap="none" spc="0" normalizeH="0" baseline="0" noProof="0" smtClean="0">
                          <a:ln>
                            <a:noFill/>
                          </a:ln>
                          <a:solidFill>
                            <a:prstClr val="black"/>
                          </a:solidFill>
                          <a:effectLst/>
                          <a:uLnTx/>
                          <a:uFillTx/>
                          <a:latin typeface="+mn-lt"/>
                          <a:ea typeface="+mn-ea"/>
                          <a:cs typeface="+mn-cs"/>
                        </a:rPr>
                        <a:t>höchste Anzahl </a:t>
                      </a:r>
                      <a:r>
                        <a:rPr kumimoji="0" lang="de-AT" sz="1400" b="0" i="0" u="none" strike="noStrike" kern="1200" cap="none" spc="0" normalizeH="0" baseline="0" noProof="0" smtClean="0">
                          <a:ln>
                            <a:noFill/>
                          </a:ln>
                          <a:solidFill>
                            <a:prstClr val="black"/>
                          </a:solidFill>
                          <a:effectLst/>
                          <a:uLnTx/>
                          <a:uFillTx/>
                          <a:latin typeface="+mn-lt"/>
                          <a:ea typeface="+mn-ea"/>
                          <a:cs typeface="+mn-cs"/>
                        </a:rPr>
                        <a:t>an unterschiedlichen </a:t>
                      </a:r>
                      <a:r>
                        <a:rPr kumimoji="0" lang="de-AT" sz="1400" b="1" i="0" u="none" strike="noStrike" kern="1200" cap="none" spc="0" normalizeH="0" baseline="0" noProof="0" smtClean="0">
                          <a:ln>
                            <a:noFill/>
                          </a:ln>
                          <a:solidFill>
                            <a:prstClr val="black"/>
                          </a:solidFill>
                          <a:effectLst/>
                          <a:uLnTx/>
                          <a:uFillTx/>
                          <a:latin typeface="+mn-lt"/>
                          <a:ea typeface="+mn-ea"/>
                          <a:cs typeface="+mn-cs"/>
                        </a:rPr>
                        <a:t>Gerätetypen</a:t>
                      </a:r>
                      <a:r>
                        <a:rPr kumimoji="0" lang="de-AT" sz="1400" b="0" i="0" u="none" strike="noStrike" kern="1200" cap="none" spc="0" normalizeH="0" baseline="0" noProof="0" smtClean="0">
                          <a:ln>
                            <a:noFill/>
                          </a:ln>
                          <a:solidFill>
                            <a:prstClr val="black"/>
                          </a:solidFill>
                          <a:effectLst/>
                          <a:uLnTx/>
                          <a:uFillTx/>
                          <a:latin typeface="+mn-lt"/>
                          <a:ea typeface="+mn-ea"/>
                          <a:cs typeface="+mn-cs"/>
                        </a:rPr>
                        <a:t> im HH</a:t>
                      </a:r>
                    </a:p>
                  </a:txBody>
                  <a:tcPr/>
                </a:tc>
              </a:tr>
              <a:tr h="370840">
                <a:tc>
                  <a:txBody>
                    <a:bodyPr/>
                    <a:lstStyle/>
                    <a:p>
                      <a:r>
                        <a:rPr lang="de-AT" sz="1400" smtClean="0"/>
                        <a:t>Interesse an Nachhaltigkeit</a:t>
                      </a:r>
                      <a:endParaRPr lang="de-AT" sz="1400"/>
                    </a:p>
                  </a:txBody>
                  <a:tcPr/>
                </a:tc>
                <a:tc>
                  <a:txBody>
                    <a:bodyPr/>
                    <a:lstStyle/>
                    <a:p>
                      <a:r>
                        <a:rPr lang="de-AT" sz="1400" smtClean="0"/>
                        <a:t>Niedrig</a:t>
                      </a:r>
                      <a:r>
                        <a:rPr lang="de-AT" sz="1400" baseline="0" smtClean="0"/>
                        <a:t> </a:t>
                      </a:r>
                      <a:endParaRPr lang="de-AT" sz="1400"/>
                    </a:p>
                  </a:txBody>
                  <a:tcPr/>
                </a:tc>
              </a:tr>
              <a:tr h="370840">
                <a:tc>
                  <a:txBody>
                    <a:bodyPr/>
                    <a:lstStyle/>
                    <a:p>
                      <a:r>
                        <a:rPr lang="de-AT" sz="1400" smtClean="0"/>
                        <a:t>Mediennutzung/Internet</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Intensivste</a:t>
                      </a:r>
                      <a:r>
                        <a:rPr lang="de-AT" sz="1400" smtClean="0"/>
                        <a:t> App- und Internet-Nutzung, hedonis-tische Nutzung (</a:t>
                      </a:r>
                      <a:r>
                        <a:rPr lang="de-AT" sz="1400" b="1" smtClean="0"/>
                        <a:t>Gaming</a:t>
                      </a:r>
                      <a:r>
                        <a:rPr lang="de-AT" sz="1400" smtClean="0"/>
                        <a:t>, Social Media)</a:t>
                      </a:r>
                    </a:p>
                  </a:txBody>
                  <a:tcPr/>
                </a:tc>
              </a:tr>
              <a:tr h="370840">
                <a:tc>
                  <a:txBody>
                    <a:bodyPr/>
                    <a:lstStyle/>
                    <a:p>
                      <a:r>
                        <a:rPr lang="de-AT" sz="1400" smtClean="0"/>
                        <a:t>Nutzung von Wärme/Energie/Wasser</a:t>
                      </a:r>
                      <a:endParaRPr lang="de-AT" sz="140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de-AT" sz="1400" b="1" smtClean="0"/>
                        <a:t>"Sorgloses" </a:t>
                      </a:r>
                      <a:r>
                        <a:rPr lang="de-AT" sz="1400" b="0" smtClean="0"/>
                        <a:t>Nutzungsverhalten</a:t>
                      </a:r>
                    </a:p>
                  </a:txBody>
                  <a:tcPr/>
                </a:tc>
              </a:tr>
            </a:tbl>
          </a:graphicData>
        </a:graphic>
      </p:graphicFrame>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smtClean="0">
                <a:solidFill>
                  <a:schemeClr val="bg1">
                    <a:lumMod val="50000"/>
                  </a:schemeClr>
                </a:solidFill>
              </a:rPr>
              <a:t>HEDONISTEN</a:t>
            </a:r>
            <a:endParaRPr lang="de-AT" b="1">
              <a:solidFill>
                <a:schemeClr val="bg1">
                  <a:lumMod val="50000"/>
                </a:schemeClr>
              </a:solidFill>
            </a:endParaRPr>
          </a:p>
        </p:txBody>
      </p:sp>
      <p:sp>
        <p:nvSpPr>
          <p:cNvPr id="11" name="Textfeld 10"/>
          <p:cNvSpPr txBox="1"/>
          <p:nvPr/>
        </p:nvSpPr>
        <p:spPr>
          <a:xfrm>
            <a:off x="827584" y="3429000"/>
            <a:ext cx="2664296" cy="369332"/>
          </a:xfrm>
          <a:prstGeom prst="rect">
            <a:avLst/>
          </a:prstGeom>
          <a:noFill/>
          <a:ln w="3175">
            <a:solidFill>
              <a:schemeClr val="tx1"/>
            </a:solidFill>
          </a:ln>
        </p:spPr>
        <p:txBody>
          <a:bodyPr wrap="square" rtlCol="0">
            <a:spAutoFit/>
          </a:bodyPr>
          <a:lstStyle/>
          <a:p>
            <a:r>
              <a:rPr lang="de-AT" i="1" smtClean="0"/>
              <a:t>"Ich will Fun und Action"</a:t>
            </a:r>
            <a:endParaRPr lang="de-AT" i="1"/>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0352" y="6309320"/>
            <a:ext cx="1080120" cy="449145"/>
          </a:xfrm>
          <a:prstGeom prst="rect">
            <a:avLst/>
          </a:prstGeom>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14" r="8000" b="9821"/>
          <a:stretch/>
        </p:blipFill>
        <p:spPr bwMode="auto">
          <a:xfrm>
            <a:off x="5580111" y="1844825"/>
            <a:ext cx="3096345" cy="248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1828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ctrTitle"/>
          </p:nvPr>
        </p:nvSpPr>
        <p:spPr>
          <a:xfrm>
            <a:off x="107504" y="4149080"/>
            <a:ext cx="8280920" cy="2090512"/>
          </a:xfrm>
        </p:spPr>
        <p:txBody>
          <a:bodyPr>
            <a:noAutofit/>
          </a:bodyPr>
          <a:lstStyle/>
          <a:p>
            <a:pPr marL="342900" indent="-228600" algn="l">
              <a:spcBef>
                <a:spcPct val="20000"/>
              </a:spcBef>
              <a:buClr>
                <a:schemeClr val="accent3"/>
              </a:buClr>
            </a:pPr>
            <a:r>
              <a:rPr lang="de-AT" sz="1600" dirty="0">
                <a:latin typeface="+mn-lt"/>
                <a:ea typeface="+mn-ea"/>
                <a:cs typeface="+mn-cs"/>
              </a:rPr>
              <a:t/>
            </a:r>
            <a:br>
              <a:rPr lang="de-AT" sz="1600" dirty="0">
                <a:latin typeface="+mn-lt"/>
                <a:ea typeface="+mn-ea"/>
                <a:cs typeface="+mn-cs"/>
              </a:rPr>
            </a:br>
            <a:r>
              <a:rPr lang="de-AT" sz="1600" dirty="0">
                <a:latin typeface="+mn-lt"/>
                <a:ea typeface="+mn-ea"/>
                <a:cs typeface="+mn-cs"/>
              </a:rPr>
              <a:t>Konnektivität bezeichnet die neue </a:t>
            </a:r>
            <a:r>
              <a:rPr lang="de-AT" sz="1600" b="1" dirty="0">
                <a:latin typeface="+mn-lt"/>
                <a:ea typeface="+mn-ea"/>
                <a:cs typeface="+mn-cs"/>
              </a:rPr>
              <a:t>Organisation</a:t>
            </a:r>
            <a:r>
              <a:rPr lang="de-AT" sz="1600" dirty="0">
                <a:latin typeface="+mn-lt"/>
                <a:ea typeface="+mn-ea"/>
                <a:cs typeface="+mn-cs"/>
              </a:rPr>
              <a:t> der Menschheit </a:t>
            </a:r>
            <a:r>
              <a:rPr lang="de-AT" sz="1600" b="1" dirty="0">
                <a:latin typeface="+mn-lt"/>
                <a:ea typeface="+mn-ea"/>
                <a:cs typeface="+mn-cs"/>
              </a:rPr>
              <a:t>in Netzwerken</a:t>
            </a:r>
            <a:r>
              <a:rPr lang="de-AT" sz="1600" dirty="0">
                <a:latin typeface="+mn-lt"/>
                <a:ea typeface="+mn-ea"/>
                <a:cs typeface="+mn-cs"/>
              </a:rPr>
              <a:t>. Über das </a:t>
            </a:r>
            <a:r>
              <a:rPr lang="de-AT" sz="1600" b="1" dirty="0">
                <a:latin typeface="+mn-lt"/>
                <a:ea typeface="+mn-ea"/>
                <a:cs typeface="+mn-cs"/>
              </a:rPr>
              <a:t>„Internet der Dinge“ </a:t>
            </a:r>
            <a:r>
              <a:rPr lang="de-AT" sz="1600" dirty="0">
                <a:latin typeface="+mn-lt"/>
                <a:ea typeface="+mn-ea"/>
                <a:cs typeface="+mn-cs"/>
              </a:rPr>
              <a:t>kommunizieren nicht mehr nur Menschen, sondern auch Maschinen miteinander. Doch dieser Wandel ist nur vordergründig </a:t>
            </a:r>
            <a:r>
              <a:rPr lang="de-AT" sz="1600">
                <a:latin typeface="+mn-lt"/>
                <a:ea typeface="+mn-ea"/>
                <a:cs typeface="+mn-cs"/>
              </a:rPr>
              <a:t>ein </a:t>
            </a:r>
            <a:r>
              <a:rPr lang="de-AT" sz="1600" smtClean="0">
                <a:latin typeface="+mn-lt"/>
                <a:ea typeface="+mn-ea"/>
                <a:cs typeface="+mn-cs"/>
              </a:rPr>
              <a:t>technischer - </a:t>
            </a:r>
            <a:r>
              <a:rPr lang="de-AT" sz="1600" dirty="0">
                <a:latin typeface="+mn-lt"/>
                <a:ea typeface="+mn-ea"/>
                <a:cs typeface="+mn-cs"/>
              </a:rPr>
              <a:t>der wahre Impact liegt im Sozialen</a:t>
            </a:r>
            <a:r>
              <a:rPr lang="de-AT" sz="1600">
                <a:latin typeface="+mn-lt"/>
                <a:ea typeface="+mn-ea"/>
                <a:cs typeface="+mn-cs"/>
              </a:rPr>
              <a:t>. </a:t>
            </a:r>
            <a:r>
              <a:rPr lang="de-AT" sz="1600" smtClean="0">
                <a:latin typeface="+mn-lt"/>
                <a:ea typeface="+mn-ea"/>
                <a:cs typeface="+mn-cs"/>
              </a:rPr>
              <a:t/>
            </a:r>
            <a:br>
              <a:rPr lang="de-AT" sz="1600" smtClean="0">
                <a:latin typeface="+mn-lt"/>
                <a:ea typeface="+mn-ea"/>
                <a:cs typeface="+mn-cs"/>
              </a:rPr>
            </a:br>
            <a:r>
              <a:rPr lang="de-AT" sz="1600">
                <a:latin typeface="+mn-lt"/>
                <a:ea typeface="+mn-ea"/>
                <a:cs typeface="+mn-cs"/>
              </a:rPr>
              <a:t/>
            </a:r>
            <a:br>
              <a:rPr lang="de-AT" sz="1600">
                <a:latin typeface="+mn-lt"/>
                <a:ea typeface="+mn-ea"/>
                <a:cs typeface="+mn-cs"/>
              </a:rPr>
            </a:br>
            <a:r>
              <a:rPr lang="de-AT" sz="1600">
                <a:latin typeface="+mn-lt"/>
                <a:ea typeface="+mn-ea"/>
                <a:cs typeface="+mn-cs"/>
              </a:rPr>
              <a:t>Der </a:t>
            </a:r>
            <a:r>
              <a:rPr lang="de-AT" sz="1600" dirty="0">
                <a:latin typeface="+mn-lt"/>
                <a:ea typeface="+mn-ea"/>
                <a:cs typeface="+mn-cs"/>
              </a:rPr>
              <a:t>rasante Aufstieg </a:t>
            </a:r>
            <a:r>
              <a:rPr lang="de-AT" sz="1600">
                <a:latin typeface="+mn-lt"/>
                <a:ea typeface="+mn-ea"/>
                <a:cs typeface="+mn-cs"/>
              </a:rPr>
              <a:t>der </a:t>
            </a:r>
            <a:r>
              <a:rPr lang="de-AT" sz="1600" b="1" smtClean="0">
                <a:latin typeface="+mn-lt"/>
                <a:ea typeface="+mn-ea"/>
                <a:cs typeface="+mn-cs"/>
              </a:rPr>
              <a:t>Social Media</a:t>
            </a:r>
            <a:r>
              <a:rPr lang="de-AT" sz="1600" smtClean="0">
                <a:latin typeface="+mn-lt"/>
                <a:ea typeface="+mn-ea"/>
                <a:cs typeface="+mn-cs"/>
              </a:rPr>
              <a:t> </a:t>
            </a:r>
            <a:r>
              <a:rPr lang="de-AT" sz="1600">
                <a:latin typeface="+mn-lt"/>
                <a:ea typeface="+mn-ea"/>
                <a:cs typeface="+mn-cs"/>
              </a:rPr>
              <a:t>hat gezeigt</a:t>
            </a:r>
            <a:r>
              <a:rPr lang="de-AT" sz="1600" dirty="0">
                <a:latin typeface="+mn-lt"/>
                <a:ea typeface="+mn-ea"/>
                <a:cs typeface="+mn-cs"/>
              </a:rPr>
              <a:t>, dass Konnektivität weniger ein technologiegetriebener, sondern vor allem ein </a:t>
            </a:r>
            <a:r>
              <a:rPr lang="de-AT" sz="1600" b="1" dirty="0">
                <a:latin typeface="+mn-lt"/>
                <a:ea typeface="+mn-ea"/>
                <a:cs typeface="+mn-cs"/>
              </a:rPr>
              <a:t>sozialer Prozess </a:t>
            </a:r>
            <a:r>
              <a:rPr lang="de-AT" sz="1600" dirty="0">
                <a:latin typeface="+mn-lt"/>
                <a:ea typeface="+mn-ea"/>
                <a:cs typeface="+mn-cs"/>
              </a:rPr>
              <a:t>ist.</a:t>
            </a:r>
            <a:r>
              <a:rPr lang="de-AT" sz="1600">
                <a:latin typeface="+mn-lt"/>
                <a:ea typeface="+mn-ea"/>
                <a:cs typeface="+mn-cs"/>
              </a:rPr>
              <a:t/>
            </a:r>
            <a:br>
              <a:rPr lang="de-AT" sz="1600">
                <a:latin typeface="+mn-lt"/>
                <a:ea typeface="+mn-ea"/>
                <a:cs typeface="+mn-cs"/>
              </a:rPr>
            </a:br>
            <a:r>
              <a:rPr lang="de-AT" sz="1600" dirty="0">
                <a:latin typeface="+mn-lt"/>
                <a:ea typeface="+mn-ea"/>
                <a:cs typeface="+mn-cs"/>
              </a:rPr>
              <a:t/>
            </a:r>
            <a:br>
              <a:rPr lang="de-AT" sz="1600" dirty="0">
                <a:latin typeface="+mn-lt"/>
                <a:ea typeface="+mn-ea"/>
                <a:cs typeface="+mn-cs"/>
              </a:rPr>
            </a:br>
            <a:r>
              <a:rPr lang="de-AT" sz="1600" dirty="0">
                <a:latin typeface="+mn-lt"/>
                <a:ea typeface="+mn-ea"/>
                <a:cs typeface="+mn-cs"/>
              </a:rPr>
              <a:t/>
            </a:r>
            <a:br>
              <a:rPr lang="de-AT" sz="1600" dirty="0">
                <a:latin typeface="+mn-lt"/>
                <a:ea typeface="+mn-ea"/>
                <a:cs typeface="+mn-cs"/>
              </a:rPr>
            </a:br>
            <a:endParaRPr lang="de-AT" sz="1600" dirty="0">
              <a:latin typeface="+mn-lt"/>
              <a:ea typeface="+mn-ea"/>
              <a:cs typeface="+mn-cs"/>
            </a:endParaRPr>
          </a:p>
        </p:txBody>
      </p:sp>
      <p:sp>
        <p:nvSpPr>
          <p:cNvPr id="12" name="Inhaltsplatzhalter 2"/>
          <p:cNvSpPr txBox="1">
            <a:spLocks/>
          </p:cNvSpPr>
          <p:nvPr/>
        </p:nvSpPr>
        <p:spPr>
          <a:xfrm>
            <a:off x="5088904" y="6383608"/>
            <a:ext cx="3443536" cy="285752"/>
          </a:xfrm>
          <a:prstGeom prst="rect">
            <a:avLst/>
          </a:prstGeom>
        </p:spPr>
        <p:txBody>
          <a:bodyPr>
            <a:normAutofit/>
          </a:bodyPr>
          <a:lstStyle/>
          <a:p>
            <a:pPr marL="342900" lvl="0" indent="-228600">
              <a:spcBef>
                <a:spcPct val="20000"/>
              </a:spcBef>
              <a:buClr>
                <a:schemeClr val="accent3"/>
              </a:buClr>
            </a:pPr>
            <a:r>
              <a:rPr lang="de-AT" sz="1000" dirty="0" smtClean="0">
                <a:solidFill>
                  <a:schemeClr val="tx2"/>
                </a:solidFill>
              </a:rPr>
              <a:t>Quelle: Bauen und Wohnen 2020: </a:t>
            </a:r>
            <a:r>
              <a:rPr lang="de-AT" sz="1000" dirty="0" smtClean="0">
                <a:solidFill>
                  <a:schemeClr val="tx2"/>
                </a:solidFill>
                <a:hlinkClick r:id="rId2"/>
              </a:rPr>
              <a:t>https://www.wko.at</a:t>
            </a:r>
            <a:endParaRPr lang="de-AT" sz="1000" dirty="0" smtClean="0">
              <a:solidFill>
                <a:schemeClr val="tx2"/>
              </a:solidFill>
            </a:endParaRPr>
          </a:p>
          <a:p>
            <a:pPr marL="342900" lvl="0" indent="-228600">
              <a:spcBef>
                <a:spcPct val="20000"/>
              </a:spcBef>
              <a:buClr>
                <a:schemeClr val="accent3"/>
              </a:buClr>
            </a:pPr>
            <a:endParaRPr lang="de-AT" sz="1000" dirty="0" smtClean="0"/>
          </a:p>
          <a:p>
            <a:pPr marL="342900" lvl="0" indent="-228600">
              <a:spcBef>
                <a:spcPct val="20000"/>
              </a:spcBef>
              <a:buClr>
                <a:schemeClr val="accent3"/>
              </a:buClr>
            </a:pPr>
            <a:endParaRPr kumimoji="0" lang="de-AT" sz="10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228600" algn="l" defTabSz="914400" rtl="0" eaLnBrk="1" fontAlgn="auto" latinLnBrk="0" hangingPunct="1">
              <a:lnSpc>
                <a:spcPct val="100000"/>
              </a:lnSpc>
              <a:spcBef>
                <a:spcPct val="20000"/>
              </a:spcBef>
              <a:spcAft>
                <a:spcPts val="0"/>
              </a:spcAft>
              <a:buClr>
                <a:schemeClr val="accent3"/>
              </a:buClr>
              <a:buSzTx/>
              <a:buFont typeface="Wingdings" panose="05000000000000000000" pitchFamily="2" charset="2"/>
              <a:buNone/>
              <a:tabLst/>
              <a:defRPr/>
            </a:pPr>
            <a:endParaRPr kumimoji="0" lang="de-AT" sz="2000" b="0"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4100" name="Picture 4" descr="Megatrend Konnektivität"/>
          <p:cNvPicPr>
            <a:picLocks noChangeAspect="1" noChangeArrowheads="1"/>
          </p:cNvPicPr>
          <p:nvPr/>
        </p:nvPicPr>
        <p:blipFill>
          <a:blip r:embed="rId3" cstate="print"/>
          <a:srcRect/>
          <a:stretch>
            <a:fillRect/>
          </a:stretch>
        </p:blipFill>
        <p:spPr bwMode="auto">
          <a:xfrm>
            <a:off x="4114754" y="1365126"/>
            <a:ext cx="3769614" cy="2495922"/>
          </a:xfrm>
          <a:prstGeom prst="rect">
            <a:avLst/>
          </a:prstGeom>
          <a:noFill/>
        </p:spPr>
      </p:pic>
      <p:sp>
        <p:nvSpPr>
          <p:cNvPr id="9"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latin typeface="+mn-lt"/>
              </a:rPr>
              <a:t>Konnektivität</a:t>
            </a:r>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spTree>
    <p:extLst>
      <p:ext uri="{BB962C8B-B14F-4D97-AF65-F5344CB8AC3E}">
        <p14:creationId xmlns:p14="http://schemas.microsoft.com/office/powerpoint/2010/main" val="231833138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0728"/>
            <a:ext cx="8496944" cy="5521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223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ußzeilenplatzhalter 3"/>
          <p:cNvSpPr>
            <a:spLocks noGrp="1"/>
          </p:cNvSpPr>
          <p:nvPr>
            <p:ph type="ftr" sz="quarter" idx="3"/>
          </p:nvPr>
        </p:nvSpPr>
        <p:spPr/>
        <p:txBody>
          <a:bodyPr/>
          <a:lstStyle/>
          <a:p>
            <a:r>
              <a:rPr lang="de-AT" smtClean="0"/>
              <a:t>Dr. Siegrun Klug     FH NW Schweiz     11.1.2018</a:t>
            </a:r>
            <a:endParaRPr lang="de-AT"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426088" cy="703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1187624" y="4038163"/>
            <a:ext cx="3672408" cy="830997"/>
          </a:xfrm>
          <a:prstGeom prst="rect">
            <a:avLst/>
          </a:prstGeom>
          <a:noFill/>
        </p:spPr>
        <p:txBody>
          <a:bodyPr wrap="square" rtlCol="0">
            <a:spAutoFit/>
          </a:bodyPr>
          <a:lstStyle/>
          <a:p>
            <a:pPr algn="ctr"/>
            <a:r>
              <a:rPr lang="de-AT" sz="2400" b="1">
                <a:solidFill>
                  <a:schemeClr val="bg1"/>
                </a:solidFill>
              </a:rPr>
              <a:t>D</a:t>
            </a:r>
            <a:r>
              <a:rPr lang="de-AT" sz="2400" b="1" smtClean="0">
                <a:solidFill>
                  <a:schemeClr val="bg1"/>
                </a:solidFill>
              </a:rPr>
              <a:t>as Gesamtsystem verstehen</a:t>
            </a:r>
            <a:endParaRPr lang="de-AT" sz="2400" b="1">
              <a:solidFill>
                <a:schemeClr val="bg1"/>
              </a:solidFill>
            </a:endParaRPr>
          </a:p>
        </p:txBody>
      </p:sp>
    </p:spTree>
    <p:extLst>
      <p:ext uri="{BB962C8B-B14F-4D97-AF65-F5344CB8AC3E}">
        <p14:creationId xmlns:p14="http://schemas.microsoft.com/office/powerpoint/2010/main" val="231191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Anforderungen von Hedonisten an Smart Home Lösungen</a:t>
            </a:r>
            <a:endParaRPr lang="de-AT" altLang="de-DE" sz="2000">
              <a:latin typeface="+mn-lt"/>
            </a:endParaRPr>
          </a:p>
        </p:txBody>
      </p:sp>
      <p:sp>
        <p:nvSpPr>
          <p:cNvPr id="5" name="Textfeld 4"/>
          <p:cNvSpPr txBox="1"/>
          <p:nvPr/>
        </p:nvSpPr>
        <p:spPr>
          <a:xfrm>
            <a:off x="539552" y="1772816"/>
            <a:ext cx="4824536" cy="2474524"/>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b="1" smtClean="0"/>
              <a:t>Convenience</a:t>
            </a:r>
            <a:r>
              <a:rPr lang="de-AT" smtClean="0"/>
              <a:t> und </a:t>
            </a:r>
            <a:r>
              <a:rPr lang="de-AT" b="1" smtClean="0"/>
              <a:t>Gaming-Aspekte</a:t>
            </a:r>
            <a:r>
              <a:rPr lang="de-AT" smtClean="0"/>
              <a:t> stehen im Vordergrund</a:t>
            </a:r>
          </a:p>
          <a:p>
            <a:pPr marL="342859" lvl="2" indent="-342859">
              <a:spcBef>
                <a:spcPct val="20000"/>
              </a:spcBef>
              <a:buClr>
                <a:schemeClr val="bg2">
                  <a:lumMod val="50000"/>
                </a:schemeClr>
              </a:buClr>
              <a:buFont typeface="Arial" pitchFamily="34" charset="0"/>
              <a:buChar char="•"/>
            </a:pPr>
            <a:r>
              <a:rPr lang="de-AT" b="1" smtClean="0"/>
              <a:t>Steuern</a:t>
            </a:r>
          </a:p>
          <a:p>
            <a:pPr marL="342859" lvl="2" indent="-342859">
              <a:spcBef>
                <a:spcPct val="20000"/>
              </a:spcBef>
              <a:buClr>
                <a:schemeClr val="bg2">
                  <a:lumMod val="50000"/>
                </a:schemeClr>
              </a:buClr>
              <a:buFont typeface="Arial" pitchFamily="34" charset="0"/>
              <a:buChar char="•"/>
            </a:pPr>
            <a:r>
              <a:rPr lang="de-AT" smtClean="0"/>
              <a:t>Möglichkeit zum selbst programmieren, </a:t>
            </a:r>
            <a:r>
              <a:rPr lang="de-AT" b="1" smtClean="0"/>
              <a:t>einstellen</a:t>
            </a:r>
            <a:r>
              <a:rPr lang="de-AT" smtClean="0"/>
              <a:t>, zur Profilerstellung</a:t>
            </a:r>
          </a:p>
          <a:p>
            <a:pPr marL="342859" lvl="2" indent="-342859">
              <a:spcBef>
                <a:spcPct val="20000"/>
              </a:spcBef>
              <a:buClr>
                <a:schemeClr val="bg2">
                  <a:lumMod val="50000"/>
                </a:schemeClr>
              </a:buClr>
              <a:buFont typeface="Arial" pitchFamily="34" charset="0"/>
              <a:buChar char="•"/>
            </a:pPr>
            <a:r>
              <a:rPr lang="de-AT" b="1"/>
              <a:t>Rational</a:t>
            </a:r>
            <a:r>
              <a:rPr lang="de-AT"/>
              <a:t> begründete Erklärungen und </a:t>
            </a:r>
            <a:r>
              <a:rPr lang="de-AT" b="1" smtClean="0"/>
              <a:t>Nutzungsanweisungen/Zusammenhänge</a:t>
            </a:r>
            <a:r>
              <a:rPr lang="de-AT" smtClean="0"/>
              <a:t> bei </a:t>
            </a:r>
            <a:r>
              <a:rPr lang="de-AT" b="1" smtClean="0"/>
              <a:t>Bedarf</a:t>
            </a:r>
            <a:r>
              <a:rPr lang="de-AT" smtClean="0"/>
              <a:t> zur Verfügung haben</a:t>
            </a: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a:solidFill>
                  <a:schemeClr val="bg1">
                    <a:lumMod val="50000"/>
                  </a:schemeClr>
                </a:solidFill>
              </a:rPr>
              <a:t>HEDONISTEN</a:t>
            </a: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14" r="8000" b="9821"/>
          <a:stretch/>
        </p:blipFill>
        <p:spPr bwMode="auto">
          <a:xfrm>
            <a:off x="5580111" y="1844825"/>
            <a:ext cx="3096345" cy="248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0625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a:t>Mit welchen Angeboten können Hedonisten perfekt angesprochen werden?</a:t>
            </a:r>
          </a:p>
        </p:txBody>
      </p:sp>
      <p:sp>
        <p:nvSpPr>
          <p:cNvPr id="5" name="Textfeld 4"/>
          <p:cNvSpPr txBox="1"/>
          <p:nvPr/>
        </p:nvSpPr>
        <p:spPr>
          <a:xfrm>
            <a:off x="539552" y="1772816"/>
            <a:ext cx="4824536" cy="2474524"/>
          </a:xfrm>
          <a:prstGeom prst="rect">
            <a:avLst/>
          </a:prstGeom>
          <a:noFill/>
        </p:spPr>
        <p:txBody>
          <a:bodyPr wrap="square" rtlCol="0">
            <a:spAutoFit/>
          </a:bodyPr>
          <a:lstStyle/>
          <a:p>
            <a:pPr marL="342859" lvl="2" indent="-342859">
              <a:spcBef>
                <a:spcPct val="20000"/>
              </a:spcBef>
              <a:buClr>
                <a:schemeClr val="bg2">
                  <a:lumMod val="50000"/>
                </a:schemeClr>
              </a:buClr>
              <a:buFont typeface="Arial" pitchFamily="34" charset="0"/>
              <a:buChar char="•"/>
            </a:pPr>
            <a:r>
              <a:rPr lang="de-AT" b="1" smtClean="0"/>
              <a:t>Convenience</a:t>
            </a:r>
            <a:r>
              <a:rPr lang="de-AT" smtClean="0"/>
              <a:t> und </a:t>
            </a:r>
            <a:r>
              <a:rPr lang="de-AT" b="1" smtClean="0"/>
              <a:t>Gaming-Aspekte</a:t>
            </a:r>
            <a:r>
              <a:rPr lang="de-AT" smtClean="0"/>
              <a:t> stehen im Vordergrund</a:t>
            </a:r>
          </a:p>
          <a:p>
            <a:pPr marL="342859" lvl="2" indent="-342859">
              <a:spcBef>
                <a:spcPct val="20000"/>
              </a:spcBef>
              <a:buClr>
                <a:schemeClr val="bg2">
                  <a:lumMod val="50000"/>
                </a:schemeClr>
              </a:buClr>
              <a:buFont typeface="Arial" pitchFamily="34" charset="0"/>
              <a:buChar char="•"/>
            </a:pPr>
            <a:r>
              <a:rPr lang="de-AT" b="1" smtClean="0"/>
              <a:t>Steuern</a:t>
            </a:r>
          </a:p>
          <a:p>
            <a:pPr marL="342859" lvl="2" indent="-342859">
              <a:spcBef>
                <a:spcPct val="20000"/>
              </a:spcBef>
              <a:buClr>
                <a:schemeClr val="bg2">
                  <a:lumMod val="50000"/>
                </a:schemeClr>
              </a:buClr>
              <a:buFont typeface="Arial" pitchFamily="34" charset="0"/>
              <a:buChar char="•"/>
            </a:pPr>
            <a:r>
              <a:rPr lang="de-AT" smtClean="0"/>
              <a:t>Möglichkeit zum selbst programmieren, </a:t>
            </a:r>
            <a:r>
              <a:rPr lang="de-AT" b="1" smtClean="0"/>
              <a:t>einstellen</a:t>
            </a:r>
            <a:r>
              <a:rPr lang="de-AT" smtClean="0"/>
              <a:t>, zur Profilerstellung</a:t>
            </a:r>
          </a:p>
          <a:p>
            <a:pPr marL="342859" lvl="2" indent="-342859">
              <a:spcBef>
                <a:spcPct val="20000"/>
              </a:spcBef>
              <a:buClr>
                <a:schemeClr val="bg2">
                  <a:lumMod val="50000"/>
                </a:schemeClr>
              </a:buClr>
              <a:buFont typeface="Arial" pitchFamily="34" charset="0"/>
              <a:buChar char="•"/>
            </a:pPr>
            <a:r>
              <a:rPr lang="de-AT" b="1"/>
              <a:t>Rational</a:t>
            </a:r>
            <a:r>
              <a:rPr lang="de-AT"/>
              <a:t> begründete Erklärungen und </a:t>
            </a:r>
            <a:r>
              <a:rPr lang="de-AT" b="1" smtClean="0"/>
              <a:t>Nutzungsanweisungen/Zusammenhänge</a:t>
            </a:r>
            <a:r>
              <a:rPr lang="de-AT" smtClean="0"/>
              <a:t> bei </a:t>
            </a:r>
            <a:r>
              <a:rPr lang="de-AT" b="1" smtClean="0"/>
              <a:t>Bedarf</a:t>
            </a:r>
            <a:r>
              <a:rPr lang="de-AT" smtClean="0"/>
              <a:t> zur Verfügung haben</a:t>
            </a: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a:solidFill>
                  <a:schemeClr val="bg1">
                    <a:lumMod val="50000"/>
                  </a:schemeClr>
                </a:solidFill>
              </a:rPr>
              <a:t>HEDONISTEN</a:t>
            </a: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14" r="8000" b="9821"/>
          <a:stretch/>
        </p:blipFill>
        <p:spPr bwMode="auto">
          <a:xfrm>
            <a:off x="5580111" y="1844825"/>
            <a:ext cx="3096345" cy="248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hteck 10"/>
          <p:cNvSpPr/>
          <p:nvPr/>
        </p:nvSpPr>
        <p:spPr>
          <a:xfrm>
            <a:off x="5940152" y="4437112"/>
            <a:ext cx="2736304"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p:cNvSpPr txBox="1"/>
          <p:nvPr/>
        </p:nvSpPr>
        <p:spPr>
          <a:xfrm>
            <a:off x="5940152" y="5085184"/>
            <a:ext cx="2736304" cy="584775"/>
          </a:xfrm>
          <a:prstGeom prst="rect">
            <a:avLst/>
          </a:prstGeom>
          <a:solidFill>
            <a:schemeClr val="bg1"/>
          </a:solidFill>
        </p:spPr>
        <p:txBody>
          <a:bodyPr wrap="square" rtlCol="0">
            <a:spAutoFit/>
          </a:bodyPr>
          <a:lstStyle/>
          <a:p>
            <a:pPr algn="ctr"/>
            <a:r>
              <a:rPr lang="de-AT" sz="3200" b="1" smtClean="0"/>
              <a:t>Angebot ?</a:t>
            </a:r>
            <a:endParaRPr lang="de-AT"/>
          </a:p>
        </p:txBody>
      </p:sp>
    </p:spTree>
    <p:extLst>
      <p:ext uri="{BB962C8B-B14F-4D97-AF65-F5344CB8AC3E}">
        <p14:creationId xmlns:p14="http://schemas.microsoft.com/office/powerpoint/2010/main" val="1700341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39552" y="1772816"/>
            <a:ext cx="8208912" cy="489654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ußzeilenplatzhalter 5"/>
          <p:cNvSpPr>
            <a:spLocks noGrp="1"/>
          </p:cNvSpPr>
          <p:nvPr>
            <p:ph type="ftr" sz="quarter" idx="3"/>
          </p:nvPr>
        </p:nvSpPr>
        <p:spPr>
          <a:xfrm>
            <a:off x="2926103" y="6497637"/>
            <a:ext cx="3813777" cy="274591"/>
          </a:xfrm>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7"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000" smtClean="0">
                <a:latin typeface="+mn-lt"/>
              </a:rPr>
              <a:t>Mit welchen Angeboten können Hedonisten perfekt angesprochen werden?</a:t>
            </a:r>
            <a:endParaRPr lang="de-AT" altLang="de-DE" sz="2000">
              <a:latin typeface="+mn-lt"/>
            </a:endParaRPr>
          </a:p>
        </p:txBody>
      </p:sp>
      <p:sp>
        <p:nvSpPr>
          <p:cNvPr id="10" name="Textfeld 9"/>
          <p:cNvSpPr txBox="1"/>
          <p:nvPr/>
        </p:nvSpPr>
        <p:spPr>
          <a:xfrm>
            <a:off x="539552" y="260648"/>
            <a:ext cx="1872208" cy="369332"/>
          </a:xfrm>
          <a:prstGeom prst="rect">
            <a:avLst/>
          </a:prstGeom>
          <a:noFill/>
          <a:ln w="12700">
            <a:noFill/>
          </a:ln>
        </p:spPr>
        <p:txBody>
          <a:bodyPr wrap="square" rtlCol="0">
            <a:spAutoFit/>
          </a:bodyPr>
          <a:lstStyle/>
          <a:p>
            <a:r>
              <a:rPr lang="de-AT" b="1">
                <a:solidFill>
                  <a:schemeClr val="bg1">
                    <a:lumMod val="50000"/>
                  </a:schemeClr>
                </a:solidFill>
              </a:rPr>
              <a:t>HEDONISTEN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645024"/>
            <a:ext cx="1722363" cy="2785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3645024"/>
            <a:ext cx="1694879" cy="2741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827584" y="1916832"/>
            <a:ext cx="4536504" cy="923330"/>
          </a:xfrm>
          <a:prstGeom prst="rect">
            <a:avLst/>
          </a:prstGeom>
          <a:noFill/>
        </p:spPr>
        <p:txBody>
          <a:bodyPr wrap="square" rtlCol="0">
            <a:spAutoFit/>
          </a:bodyPr>
          <a:lstStyle/>
          <a:p>
            <a:r>
              <a:rPr lang="de-AT" smtClean="0"/>
              <a:t>Klassische Smart Home-Angebote passen für diese Zielgruppe, Convenience-Aspekte stehen für Hedonisten im Vordergrund</a:t>
            </a:r>
            <a:endParaRPr lang="de-AT"/>
          </a:p>
        </p:txBody>
      </p:sp>
      <p:sp>
        <p:nvSpPr>
          <p:cNvPr id="9" name="Textfeld 8"/>
          <p:cNvSpPr txBox="1"/>
          <p:nvPr/>
        </p:nvSpPr>
        <p:spPr>
          <a:xfrm>
            <a:off x="1115616" y="3162454"/>
            <a:ext cx="3888432" cy="338554"/>
          </a:xfrm>
          <a:prstGeom prst="rect">
            <a:avLst/>
          </a:prstGeom>
          <a:noFill/>
        </p:spPr>
        <p:txBody>
          <a:bodyPr wrap="square" rtlCol="0">
            <a:spAutoFit/>
          </a:bodyPr>
          <a:lstStyle/>
          <a:p>
            <a:r>
              <a:rPr lang="de-AT" sz="1600" b="1" smtClean="0"/>
              <a:t>User-App-Entwicklung der ASCR</a:t>
            </a:r>
            <a:endParaRPr lang="de-AT" sz="1600" b="1"/>
          </a:p>
        </p:txBody>
      </p:sp>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6336" y="5977157"/>
            <a:ext cx="1080120" cy="449145"/>
          </a:xfrm>
          <a:prstGeom prst="rect">
            <a:avLst/>
          </a:prstGeom>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214" r="8000" b="9821"/>
          <a:stretch/>
        </p:blipFill>
        <p:spPr bwMode="auto">
          <a:xfrm>
            <a:off x="5580111" y="1844825"/>
            <a:ext cx="3096345" cy="248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42916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833" y="3861048"/>
            <a:ext cx="3860351" cy="24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el 3"/>
          <p:cNvSpPr>
            <a:spLocks noGrp="1"/>
          </p:cNvSpPr>
          <p:nvPr>
            <p:ph type="title"/>
          </p:nvPr>
        </p:nvSpPr>
        <p:spPr bwMode="auto">
          <a:xfrm>
            <a:off x="457200" y="980728"/>
            <a:ext cx="8229600" cy="7200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gn="l"/>
            <a:r>
              <a:rPr lang="de-AT" altLang="de-DE" sz="2000" b="1" smtClean="0">
                <a:latin typeface="+mn-lt"/>
              </a:rPr>
              <a:t>Next Step: Skalierbarkeit der User-Segmente</a:t>
            </a:r>
            <a:endParaRPr lang="de-DE" altLang="de-DE" sz="2000" smtClean="0">
              <a:latin typeface="+mn-lt"/>
            </a:endParaRPr>
          </a:p>
        </p:txBody>
      </p:sp>
      <p:sp>
        <p:nvSpPr>
          <p:cNvPr id="10" name="Rechteck 9"/>
          <p:cNvSpPr/>
          <p:nvPr/>
        </p:nvSpPr>
        <p:spPr>
          <a:xfrm>
            <a:off x="2771800" y="2996952"/>
            <a:ext cx="309634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3" name="Fußzeilenplatzhalter 2"/>
          <p:cNvSpPr>
            <a:spLocks noGrp="1"/>
          </p:cNvSpPr>
          <p:nvPr>
            <p:ph type="ftr" sz="quarter" idx="3"/>
          </p:nvPr>
        </p:nvSpPr>
        <p:spPr/>
        <p:txBody>
          <a:bodyPr/>
          <a:lstStyle/>
          <a:p>
            <a:r>
              <a:rPr lang="de-AT" smtClean="0">
                <a:solidFill>
                  <a:prstClr val="black"/>
                </a:solidFill>
              </a:rPr>
              <a:t>Dr. Siegrun Klug     FH NW Schweiz     11.1.2018</a:t>
            </a:r>
            <a:endParaRPr lang="de-AT" dirty="0">
              <a:solidFill>
                <a:prstClr val="black"/>
              </a:solidFill>
            </a:endParaRPr>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14" r="8000" b="9821"/>
          <a:stretch/>
        </p:blipFill>
        <p:spPr bwMode="auto">
          <a:xfrm>
            <a:off x="6660232" y="1700808"/>
            <a:ext cx="1872208" cy="150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392" r="8748"/>
          <a:stretch/>
        </p:blipFill>
        <p:spPr bwMode="auto">
          <a:xfrm>
            <a:off x="4709112" y="1772815"/>
            <a:ext cx="1591080"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6575" r="17721"/>
          <a:stretch/>
        </p:blipFill>
        <p:spPr bwMode="auto">
          <a:xfrm>
            <a:off x="2483768" y="1772815"/>
            <a:ext cx="1843400" cy="1446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1250" r="6908"/>
          <a:stretch/>
        </p:blipFill>
        <p:spPr bwMode="auto">
          <a:xfrm>
            <a:off x="539552" y="1772815"/>
            <a:ext cx="1568769" cy="1453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feil nach rechts 1"/>
          <p:cNvSpPr/>
          <p:nvPr/>
        </p:nvSpPr>
        <p:spPr>
          <a:xfrm rot="2623589">
            <a:off x="1329144" y="3356992"/>
            <a:ext cx="360040" cy="3600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Pfeil nach rechts 17"/>
          <p:cNvSpPr/>
          <p:nvPr/>
        </p:nvSpPr>
        <p:spPr>
          <a:xfrm rot="5400000">
            <a:off x="3203848" y="3357877"/>
            <a:ext cx="360040" cy="3600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Pfeil nach rechts 18"/>
          <p:cNvSpPr/>
          <p:nvPr/>
        </p:nvSpPr>
        <p:spPr>
          <a:xfrm rot="5400000">
            <a:off x="5292080" y="3356992"/>
            <a:ext cx="360040" cy="3600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Pfeil nach rechts 19"/>
          <p:cNvSpPr/>
          <p:nvPr/>
        </p:nvSpPr>
        <p:spPr>
          <a:xfrm rot="8180903">
            <a:off x="7092280" y="3356992"/>
            <a:ext cx="360040" cy="36004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328782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Schulgebäude und StudentInnenwohnheim</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4" name="Textplatzhalter 3"/>
          <p:cNvSpPr>
            <a:spLocks noGrp="1"/>
          </p:cNvSpPr>
          <p:nvPr>
            <p:ph type="body" sz="quarter" idx="18"/>
          </p:nvPr>
        </p:nvSpPr>
        <p:spPr>
          <a:xfrm>
            <a:off x="467544" y="1556792"/>
            <a:ext cx="7848872" cy="4824536"/>
          </a:xfrm>
        </p:spPr>
        <p:txBody>
          <a:bodyPr/>
          <a:lstStyle/>
          <a:p>
            <a:pPr marL="285750" indent="-285750">
              <a:buFont typeface="Arial" panose="020B0604020202020204" pitchFamily="34" charset="0"/>
              <a:buChar char="•"/>
            </a:pPr>
            <a:r>
              <a:rPr lang="de-AT" sz="1800" dirty="0" smtClean="0"/>
              <a:t>Für eine </a:t>
            </a:r>
            <a:r>
              <a:rPr lang="de-AT" sz="1800" b="1" dirty="0" smtClean="0"/>
              <a:t>bessere Interpretierbarkeit der aufgezeichneten Energieverbrauchsdaten</a:t>
            </a:r>
            <a:r>
              <a:rPr lang="de-AT" sz="1800" dirty="0" smtClean="0"/>
              <a:t> </a:t>
            </a:r>
            <a:r>
              <a:rPr lang="de-AT" sz="1800" b="1" dirty="0" smtClean="0"/>
              <a:t>in den beiden Gebäuden</a:t>
            </a:r>
            <a:r>
              <a:rPr lang="de-AT" sz="1800" dirty="0" smtClean="0"/>
              <a:t> wurde der Austausch mit den </a:t>
            </a:r>
            <a:r>
              <a:rPr lang="de-AT" sz="1800" dirty="0" err="1" smtClean="0"/>
              <a:t>GebäudenutzerInnen</a:t>
            </a:r>
            <a:r>
              <a:rPr lang="de-AT" sz="1800" dirty="0" smtClean="0"/>
              <a:t> - über Vorteile und Funktionsweise des Gebäudes - </a:t>
            </a:r>
            <a:r>
              <a:rPr lang="de-AT" sz="1800" smtClean="0"/>
              <a:t>angestrebt. </a:t>
            </a:r>
          </a:p>
          <a:p>
            <a:pPr marL="285750" indent="-285750">
              <a:buFont typeface="Arial" panose="020B0604020202020204" pitchFamily="34" charset="0"/>
              <a:buChar char="•"/>
            </a:pPr>
            <a:endParaRPr lang="de-AT" sz="1800" dirty="0" smtClean="0"/>
          </a:p>
          <a:p>
            <a:pPr marL="285750" indent="-285750">
              <a:buFont typeface="Arial" panose="020B0604020202020204" pitchFamily="34" charset="0"/>
              <a:buChar char="•"/>
            </a:pPr>
            <a:r>
              <a:rPr lang="de-AT" sz="1800" smtClean="0"/>
              <a:t>Die </a:t>
            </a:r>
            <a:r>
              <a:rPr lang="de-AT" sz="1800"/>
              <a:t>NutzerInnen wurden </a:t>
            </a:r>
            <a:r>
              <a:rPr lang="de-AT" sz="1800" b="1"/>
              <a:t>bei Inbetriebnahme </a:t>
            </a:r>
            <a:r>
              <a:rPr lang="de-AT" sz="1800"/>
              <a:t>des neuen Gebäudes </a:t>
            </a:r>
            <a:r>
              <a:rPr lang="de-AT" sz="1800" b="1"/>
              <a:t>über Vorteile und Funktionsweise informiert</a:t>
            </a:r>
            <a:r>
              <a:rPr lang="de-AT" sz="1800"/>
              <a:t>. Dieses Wissen gerät jedoch teilweise in Vergessenheit bzw. ist der Informationstransfer an neue MitarbeiterInnen nicht gesichert. </a:t>
            </a:r>
            <a:endParaRPr lang="de-AT" sz="1800" smtClean="0"/>
          </a:p>
          <a:p>
            <a:pPr marL="285750" indent="-285750">
              <a:buFont typeface="Arial" panose="020B0604020202020204" pitchFamily="34" charset="0"/>
              <a:buChar char="•"/>
            </a:pPr>
            <a:endParaRPr lang="de-AT" sz="1800"/>
          </a:p>
          <a:p>
            <a:pPr marL="285750" indent="-285750">
              <a:buFont typeface="Arial" panose="020B0604020202020204" pitchFamily="34" charset="0"/>
              <a:buChar char="•"/>
            </a:pPr>
            <a:r>
              <a:rPr lang="de-AT" sz="1800"/>
              <a:t>Dies führt dazu, dass das Thema nicht ausreichend in den (Berufs)alltag integriert und die Infrastruktur nicht effizient genutzt wird und somit die </a:t>
            </a:r>
            <a:r>
              <a:rPr lang="de-AT" sz="1800" b="1"/>
              <a:t>Energieeffizienzpotenziale nicht optimal ausgeschöpft </a:t>
            </a:r>
            <a:r>
              <a:rPr lang="de-AT" sz="1800"/>
              <a:t>werden. </a:t>
            </a:r>
          </a:p>
        </p:txBody>
      </p:sp>
    </p:spTree>
    <p:extLst>
      <p:ext uri="{BB962C8B-B14F-4D97-AF65-F5344CB8AC3E}">
        <p14:creationId xmlns:p14="http://schemas.microsoft.com/office/powerpoint/2010/main" val="26142036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Schulgebäude und StudentInnenwohnheim - Ergebnisse</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sp>
        <p:nvSpPr>
          <p:cNvPr id="4" name="Textplatzhalter 3"/>
          <p:cNvSpPr>
            <a:spLocks noGrp="1"/>
          </p:cNvSpPr>
          <p:nvPr>
            <p:ph type="body" sz="quarter" idx="18"/>
          </p:nvPr>
        </p:nvSpPr>
        <p:spPr>
          <a:xfrm>
            <a:off x="467544" y="1556792"/>
            <a:ext cx="7848872" cy="4824536"/>
          </a:xfrm>
        </p:spPr>
        <p:txBody>
          <a:bodyPr/>
          <a:lstStyle/>
          <a:p>
            <a:pPr marL="285750" indent="-285750">
              <a:buFont typeface="Arial" panose="020B0604020202020204" pitchFamily="34" charset="0"/>
              <a:buChar char="•"/>
            </a:pPr>
            <a:r>
              <a:rPr lang="de-AT" sz="1800"/>
              <a:t>Die </a:t>
            </a:r>
            <a:r>
              <a:rPr lang="de-AT" sz="1800" smtClean="0"/>
              <a:t>Wohneinheiten im StudentInnenheim </a:t>
            </a:r>
            <a:r>
              <a:rPr lang="de-AT" sz="1800"/>
              <a:t>sind klein und auch tagsüber belegt, was eine </a:t>
            </a:r>
            <a:r>
              <a:rPr lang="de-AT" sz="1800" b="1"/>
              <a:t>Frischluftzufuhr tagsüber erforderlich </a:t>
            </a:r>
            <a:r>
              <a:rPr lang="de-AT" sz="1800"/>
              <a:t>macht. In der warmen Jahreszeit führt dies zum Eintrag von Wärme mit der frischen Luft und zu einem </a:t>
            </a:r>
            <a:r>
              <a:rPr lang="de-AT" sz="1800" b="1"/>
              <a:t>Überhitzungsproblem</a:t>
            </a:r>
            <a:r>
              <a:rPr lang="de-AT" sz="1800"/>
              <a:t>. </a:t>
            </a:r>
            <a:endParaRPr lang="de-AT" sz="1800" smtClean="0"/>
          </a:p>
          <a:p>
            <a:pPr marL="285750" indent="-285750">
              <a:buFont typeface="Arial" panose="020B0604020202020204" pitchFamily="34" charset="0"/>
              <a:buChar char="•"/>
            </a:pPr>
            <a:endParaRPr lang="de-AT" sz="1800"/>
          </a:p>
          <a:p>
            <a:pPr marL="285750" indent="-285750">
              <a:buFont typeface="Arial" panose="020B0604020202020204" pitchFamily="34" charset="0"/>
              <a:buChar char="•"/>
            </a:pPr>
            <a:r>
              <a:rPr lang="de-AT" sz="1800"/>
              <a:t>Die Studierenden stellen </a:t>
            </a:r>
            <a:r>
              <a:rPr lang="de-AT" sz="1800" b="1"/>
              <a:t>Ventilatoren</a:t>
            </a:r>
            <a:r>
              <a:rPr lang="de-AT" sz="1800"/>
              <a:t> auf und denken auch an andere Möglichkeiten der Raumkühlung. </a:t>
            </a:r>
            <a:endParaRPr lang="de-AT" sz="1800" smtClean="0"/>
          </a:p>
          <a:p>
            <a:pPr marL="285750" indent="-285750">
              <a:buFont typeface="Arial" panose="020B0604020202020204" pitchFamily="34" charset="0"/>
              <a:buChar char="•"/>
            </a:pPr>
            <a:endParaRPr lang="de-AT" sz="1800"/>
          </a:p>
          <a:p>
            <a:pPr marL="285750" indent="-285750">
              <a:buFont typeface="Arial" panose="020B0604020202020204" pitchFamily="34" charset="0"/>
              <a:buChar char="•"/>
            </a:pPr>
            <a:r>
              <a:rPr lang="de-AT" sz="1800"/>
              <a:t>Die Überwärmung in der warmen Jahreszeit ist problematisch, weil dies zur </a:t>
            </a:r>
            <a:r>
              <a:rPr lang="de-AT" sz="1800" b="1"/>
              <a:t>Anschaffung von Kühlgeräten</a:t>
            </a:r>
            <a:r>
              <a:rPr lang="de-AT" sz="1800"/>
              <a:t> </a:t>
            </a:r>
            <a:r>
              <a:rPr lang="de-AT" sz="1800" smtClean="0"/>
              <a:t>führt/führen </a:t>
            </a:r>
            <a:r>
              <a:rPr lang="de-AT" sz="1800"/>
              <a:t>kann. Damit steigt der </a:t>
            </a:r>
            <a:r>
              <a:rPr lang="de-AT" sz="1800" b="1" smtClean="0"/>
              <a:t>Stromverbrauch</a:t>
            </a:r>
            <a:r>
              <a:rPr lang="de-AT" sz="1800" smtClean="0"/>
              <a:t>.</a:t>
            </a:r>
          </a:p>
          <a:p>
            <a:pPr marL="285750" indent="-285750">
              <a:buFont typeface="Arial" panose="020B0604020202020204" pitchFamily="34" charset="0"/>
              <a:buChar char="•"/>
            </a:pPr>
            <a:endParaRPr lang="de-AT" sz="1800"/>
          </a:p>
          <a:p>
            <a:pPr marL="285750" indent="-285750">
              <a:buFont typeface="Arial" panose="020B0604020202020204" pitchFamily="34" charset="0"/>
              <a:buChar char="•"/>
            </a:pPr>
            <a:r>
              <a:rPr lang="de-AT" sz="1800"/>
              <a:t>Zwar könnten nachteilige Gebäudekonzepte (wie in diesem Fall die nicht vorgesehene Kühlung) teilweise durch das Nutzungsverhalten kompensiert werden, allerdings ist es dazu notwendig, den NutzerInnen gezielte und vor allem </a:t>
            </a:r>
            <a:r>
              <a:rPr lang="de-AT" sz="1800" b="1"/>
              <a:t>spezifische und leicht zugängliche Information </a:t>
            </a:r>
            <a:r>
              <a:rPr lang="de-AT" sz="1800"/>
              <a:t>anzubieten. </a:t>
            </a:r>
          </a:p>
        </p:txBody>
      </p:sp>
    </p:spTree>
    <p:extLst>
      <p:ext uri="{BB962C8B-B14F-4D97-AF65-F5344CB8AC3E}">
        <p14:creationId xmlns:p14="http://schemas.microsoft.com/office/powerpoint/2010/main" val="223061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AT" dirty="0" smtClean="0">
                <a:solidFill>
                  <a:schemeClr val="tx1">
                    <a:lumMod val="50000"/>
                    <a:lumOff val="50000"/>
                  </a:schemeClr>
                </a:solidFill>
              </a:rPr>
              <a:t>User </a:t>
            </a:r>
            <a:r>
              <a:rPr lang="de-AT" dirty="0" err="1" smtClean="0">
                <a:solidFill>
                  <a:schemeClr val="tx1">
                    <a:lumMod val="50000"/>
                    <a:lumOff val="50000"/>
                  </a:schemeClr>
                </a:solidFill>
              </a:rPr>
              <a:t>Involvement</a:t>
            </a:r>
            <a:r>
              <a:rPr lang="de-AT" dirty="0" smtClean="0">
                <a:solidFill>
                  <a:schemeClr val="tx1">
                    <a:lumMod val="50000"/>
                    <a:lumOff val="50000"/>
                  </a:schemeClr>
                </a:solidFill>
              </a:rPr>
              <a:t> in der Seestadt </a:t>
            </a:r>
            <a:endParaRPr lang="en-GB" dirty="0">
              <a:solidFill>
                <a:schemeClr val="tx1">
                  <a:lumMod val="50000"/>
                  <a:lumOff val="50000"/>
                </a:schemeClr>
              </a:solidFill>
            </a:endParaRPr>
          </a:p>
        </p:txBody>
      </p:sp>
      <p:sp>
        <p:nvSpPr>
          <p:cNvPr id="3" name="Inhaltsplatzhalter 2"/>
          <p:cNvSpPr>
            <a:spLocks noGrp="1"/>
          </p:cNvSpPr>
          <p:nvPr>
            <p:ph idx="1"/>
          </p:nvPr>
        </p:nvSpPr>
        <p:spPr>
          <a:xfrm>
            <a:off x="107504" y="1844824"/>
            <a:ext cx="6120680" cy="4525963"/>
          </a:xfrm>
        </p:spPr>
        <p:txBody>
          <a:bodyPr>
            <a:normAutofit fontScale="92500" lnSpcReduction="10000"/>
          </a:bodyPr>
          <a:lstStyle/>
          <a:p>
            <a:r>
              <a:rPr lang="de-AT" b="1" dirty="0">
                <a:solidFill>
                  <a:srgbClr val="C00000"/>
                </a:solidFill>
              </a:rPr>
              <a:t>User </a:t>
            </a:r>
            <a:r>
              <a:rPr lang="de-AT" b="1" dirty="0" err="1">
                <a:solidFill>
                  <a:srgbClr val="C00000"/>
                </a:solidFill>
              </a:rPr>
              <a:t>Commitment</a:t>
            </a:r>
            <a:r>
              <a:rPr lang="de-AT" b="1" dirty="0">
                <a:solidFill>
                  <a:srgbClr val="C00000"/>
                </a:solidFill>
              </a:rPr>
              <a:t>: </a:t>
            </a:r>
            <a:r>
              <a:rPr lang="de-AT" dirty="0" smtClean="0"/>
              <a:t>Das Einverständnis </a:t>
            </a:r>
            <a:r>
              <a:rPr lang="de-AT" dirty="0"/>
              <a:t>der </a:t>
            </a:r>
            <a:r>
              <a:rPr lang="de-AT" dirty="0" smtClean="0"/>
              <a:t>Gebäude-User </a:t>
            </a:r>
            <a:r>
              <a:rPr lang="de-AT" dirty="0"/>
              <a:t>erreichen, die gesammelten Daten der ASCR GmbH zu Forschungszwecken zur Verfügung zu stellen </a:t>
            </a:r>
          </a:p>
          <a:p>
            <a:r>
              <a:rPr lang="de-AT" b="1" dirty="0" smtClean="0">
                <a:solidFill>
                  <a:srgbClr val="C00000"/>
                </a:solidFill>
              </a:rPr>
              <a:t>User </a:t>
            </a:r>
            <a:r>
              <a:rPr lang="de-AT" b="1" dirty="0" err="1" smtClean="0">
                <a:solidFill>
                  <a:srgbClr val="C00000"/>
                </a:solidFill>
              </a:rPr>
              <a:t>Enabling</a:t>
            </a:r>
            <a:r>
              <a:rPr lang="de-AT" b="1" dirty="0" smtClean="0">
                <a:solidFill>
                  <a:srgbClr val="C00000"/>
                </a:solidFill>
              </a:rPr>
              <a:t>: </a:t>
            </a:r>
            <a:r>
              <a:rPr lang="de-AT" dirty="0" smtClean="0"/>
              <a:t>Die Gebäude-User </a:t>
            </a:r>
            <a:r>
              <a:rPr lang="de-AT" dirty="0"/>
              <a:t>dazu befähigen, die Steuerungsmöglichkeiten der intelligenten Gebäudetechnik zu nutzen </a:t>
            </a:r>
          </a:p>
          <a:p>
            <a:r>
              <a:rPr lang="de-AT" b="1" dirty="0" smtClean="0">
                <a:solidFill>
                  <a:srgbClr val="C00000"/>
                </a:solidFill>
              </a:rPr>
              <a:t>User Research: </a:t>
            </a:r>
            <a:r>
              <a:rPr lang="de-AT" dirty="0" smtClean="0"/>
              <a:t>Den Umgang der Gebäude-User mit der eingebauten Gebäudetechnik und </a:t>
            </a:r>
            <a:r>
              <a:rPr lang="de-AT" smtClean="0"/>
              <a:t>Energie beforschen </a:t>
            </a:r>
            <a:r>
              <a:rPr lang="de-AT" dirty="0" smtClean="0"/>
              <a:t>und Input für die Weiterentwicklung bzw. Neuentwicklung von </a:t>
            </a:r>
            <a:r>
              <a:rPr lang="de-AT" smtClean="0"/>
              <a:t>Produkten generieren </a:t>
            </a:r>
            <a:endParaRPr lang="de-AT" dirty="0" smtClean="0"/>
          </a:p>
          <a:p>
            <a:r>
              <a:rPr lang="de-AT" b="1" dirty="0" smtClean="0">
                <a:solidFill>
                  <a:srgbClr val="C00000"/>
                </a:solidFill>
              </a:rPr>
              <a:t>User Motivation: </a:t>
            </a:r>
            <a:r>
              <a:rPr lang="de-AT" dirty="0" smtClean="0"/>
              <a:t>Die Gebäude-User im </a:t>
            </a:r>
            <a:r>
              <a:rPr lang="de-AT" smtClean="0"/>
              <a:t>Prozess halten </a:t>
            </a:r>
            <a:r>
              <a:rPr lang="de-AT" dirty="0" smtClean="0"/>
              <a:t>und über die Projektdauer zur </a:t>
            </a:r>
            <a:r>
              <a:rPr lang="de-AT" smtClean="0"/>
              <a:t>aktiven Teilnahme motivieren </a:t>
            </a:r>
            <a:endParaRPr lang="de-AT" dirty="0" smtClean="0"/>
          </a:p>
          <a:p>
            <a:pPr marL="457200" lvl="1" indent="0">
              <a:buNone/>
            </a:pPr>
            <a:endParaRPr lang="de-AT" dirty="0" smtClean="0"/>
          </a:p>
          <a:p>
            <a:endParaRPr lang="en-GB" dirty="0"/>
          </a:p>
        </p:txBody>
      </p:sp>
      <p:sp>
        <p:nvSpPr>
          <p:cNvPr id="5" name="Titel 3"/>
          <p:cNvSpPr txBox="1">
            <a:spLocks/>
          </p:cNvSpPr>
          <p:nvPr/>
        </p:nvSpPr>
        <p:spPr bwMode="auto">
          <a:xfrm>
            <a:off x="457200" y="1196752"/>
            <a:ext cx="8229600"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800" dirty="0" smtClean="0">
                <a:solidFill>
                  <a:schemeClr val="tx1">
                    <a:lumMod val="50000"/>
                    <a:lumOff val="50000"/>
                  </a:schemeClr>
                </a:solidFill>
              </a:rPr>
              <a:t>Zielsetzungen und Vorgangsweisen / Methoden   </a:t>
            </a:r>
            <a:endParaRPr lang="de-DE" altLang="de-DE" sz="2800" dirty="0" smtClean="0">
              <a:solidFill>
                <a:schemeClr val="tx1">
                  <a:lumMod val="50000"/>
                  <a:lumOff val="50000"/>
                </a:schemeClr>
              </a:solidFill>
            </a:endParaRPr>
          </a:p>
        </p:txBody>
      </p:sp>
      <p:sp>
        <p:nvSpPr>
          <p:cNvPr id="9" name="Textfeld 8"/>
          <p:cNvSpPr txBox="1"/>
          <p:nvPr/>
        </p:nvSpPr>
        <p:spPr>
          <a:xfrm>
            <a:off x="6876256" y="2887776"/>
            <a:ext cx="1656184" cy="1477328"/>
          </a:xfrm>
          <a:prstGeom prst="rect">
            <a:avLst/>
          </a:prstGeom>
          <a:solidFill>
            <a:srgbClr val="C00000"/>
          </a:solidFill>
        </p:spPr>
        <p:txBody>
          <a:bodyPr wrap="square" rtlCol="0">
            <a:spAutoFit/>
          </a:bodyPr>
          <a:lstStyle/>
          <a:p>
            <a:r>
              <a:rPr lang="de-AT" dirty="0" smtClean="0">
                <a:solidFill>
                  <a:schemeClr val="bg1"/>
                </a:solidFill>
              </a:rPr>
              <a:t>Zielgruppen-gerechtes Ansprechen der </a:t>
            </a:r>
            <a:r>
              <a:rPr lang="de-AT" smtClean="0">
                <a:solidFill>
                  <a:schemeClr val="bg1"/>
                </a:solidFill>
              </a:rPr>
              <a:t>verschiedenen  User</a:t>
            </a:r>
            <a:endParaRPr lang="en-GB" dirty="0">
              <a:solidFill>
                <a:schemeClr val="bg1"/>
              </a:solidFill>
            </a:endParaRPr>
          </a:p>
        </p:txBody>
      </p:sp>
      <p:sp>
        <p:nvSpPr>
          <p:cNvPr id="6" name="Fußzeilenplatzhalter 5"/>
          <p:cNvSpPr>
            <a:spLocks noGrp="1"/>
          </p:cNvSpPr>
          <p:nvPr>
            <p:ph type="ftr" sz="quarter" idx="3"/>
          </p:nvPr>
        </p:nvSpPr>
        <p:spPr/>
        <p:txBody>
          <a:bodyPr/>
          <a:lstStyle/>
          <a:p>
            <a:r>
              <a:rPr lang="de-AT" smtClean="0"/>
              <a:t>Dr. Siegrun Klug     FH NW Schweiz     11.1.2018</a:t>
            </a:r>
            <a:endParaRPr lang="de-AT" dirty="0"/>
          </a:p>
        </p:txBody>
      </p:sp>
      <p:sp>
        <p:nvSpPr>
          <p:cNvPr id="4" name="Pfeil nach rechts 3"/>
          <p:cNvSpPr/>
          <p:nvPr/>
        </p:nvSpPr>
        <p:spPr>
          <a:xfrm>
            <a:off x="6300192" y="2132856"/>
            <a:ext cx="432048" cy="30963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00456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AT" dirty="0" smtClean="0">
                <a:solidFill>
                  <a:schemeClr val="tx1">
                    <a:lumMod val="50000"/>
                    <a:lumOff val="50000"/>
                  </a:schemeClr>
                </a:solidFill>
              </a:rPr>
              <a:t>User </a:t>
            </a:r>
            <a:r>
              <a:rPr lang="de-AT" dirty="0" err="1" smtClean="0">
                <a:solidFill>
                  <a:schemeClr val="tx1">
                    <a:lumMod val="50000"/>
                    <a:lumOff val="50000"/>
                  </a:schemeClr>
                </a:solidFill>
              </a:rPr>
              <a:t>Involvement</a:t>
            </a:r>
            <a:r>
              <a:rPr lang="de-AT" dirty="0" smtClean="0">
                <a:solidFill>
                  <a:schemeClr val="tx1">
                    <a:lumMod val="50000"/>
                    <a:lumOff val="50000"/>
                  </a:schemeClr>
                </a:solidFill>
              </a:rPr>
              <a:t> in der Seestadt </a:t>
            </a:r>
            <a:endParaRPr lang="en-GB" dirty="0">
              <a:solidFill>
                <a:schemeClr val="tx1">
                  <a:lumMod val="50000"/>
                  <a:lumOff val="50000"/>
                </a:schemeClr>
              </a:solidFill>
            </a:endParaRPr>
          </a:p>
        </p:txBody>
      </p:sp>
      <p:sp>
        <p:nvSpPr>
          <p:cNvPr id="3" name="Inhaltsplatzhalter 2"/>
          <p:cNvSpPr>
            <a:spLocks noGrp="1"/>
          </p:cNvSpPr>
          <p:nvPr>
            <p:ph idx="1"/>
          </p:nvPr>
        </p:nvSpPr>
        <p:spPr>
          <a:xfrm>
            <a:off x="107504" y="1844824"/>
            <a:ext cx="8352928" cy="4525963"/>
          </a:xfrm>
        </p:spPr>
        <p:txBody>
          <a:bodyPr>
            <a:normAutofit fontScale="92500" lnSpcReduction="10000"/>
          </a:bodyPr>
          <a:lstStyle/>
          <a:p>
            <a:r>
              <a:rPr lang="de-AT" b="1" dirty="0">
                <a:solidFill>
                  <a:srgbClr val="C00000"/>
                </a:solidFill>
              </a:rPr>
              <a:t>User </a:t>
            </a:r>
            <a:r>
              <a:rPr lang="de-AT" b="1" dirty="0" err="1">
                <a:solidFill>
                  <a:srgbClr val="C00000"/>
                </a:solidFill>
              </a:rPr>
              <a:t>Commitment</a:t>
            </a:r>
            <a:r>
              <a:rPr lang="de-AT" b="1">
                <a:solidFill>
                  <a:srgbClr val="C00000"/>
                </a:solidFill>
              </a:rPr>
              <a:t>: </a:t>
            </a:r>
            <a:endParaRPr lang="de-AT" b="1" smtClean="0">
              <a:solidFill>
                <a:srgbClr val="C00000"/>
              </a:solidFill>
            </a:endParaRPr>
          </a:p>
          <a:p>
            <a:pPr lvl="1"/>
            <a:r>
              <a:rPr lang="de-AT" smtClean="0"/>
              <a:t>gute Aufklärung notwendig</a:t>
            </a:r>
          </a:p>
          <a:p>
            <a:pPr lvl="1"/>
            <a:r>
              <a:rPr lang="de-AT" smtClean="0"/>
              <a:t>Ziele klar darstellen</a:t>
            </a:r>
          </a:p>
          <a:p>
            <a:endParaRPr lang="de-AT" dirty="0"/>
          </a:p>
          <a:p>
            <a:r>
              <a:rPr lang="de-AT" b="1" dirty="0" smtClean="0">
                <a:solidFill>
                  <a:srgbClr val="C00000"/>
                </a:solidFill>
              </a:rPr>
              <a:t>User </a:t>
            </a:r>
            <a:r>
              <a:rPr lang="de-AT" b="1" dirty="0" err="1" smtClean="0">
                <a:solidFill>
                  <a:srgbClr val="C00000"/>
                </a:solidFill>
              </a:rPr>
              <a:t>Enabling</a:t>
            </a:r>
            <a:r>
              <a:rPr lang="de-AT" b="1" smtClean="0">
                <a:solidFill>
                  <a:srgbClr val="C00000"/>
                </a:solidFill>
              </a:rPr>
              <a:t>: </a:t>
            </a:r>
            <a:r>
              <a:rPr lang="de-AT" smtClean="0"/>
              <a:t>zielgruppengerechtes Vorgehen notwendig</a:t>
            </a:r>
          </a:p>
          <a:p>
            <a:endParaRPr lang="de-AT" dirty="0"/>
          </a:p>
          <a:p>
            <a:r>
              <a:rPr lang="de-AT" b="1" dirty="0" smtClean="0">
                <a:solidFill>
                  <a:srgbClr val="C00000"/>
                </a:solidFill>
              </a:rPr>
              <a:t>User Research</a:t>
            </a:r>
            <a:r>
              <a:rPr lang="de-AT" b="1" smtClean="0">
                <a:solidFill>
                  <a:srgbClr val="C00000"/>
                </a:solidFill>
              </a:rPr>
              <a:t>: </a:t>
            </a:r>
          </a:p>
          <a:p>
            <a:pPr lvl="1"/>
            <a:r>
              <a:rPr lang="de-AT" smtClean="0"/>
              <a:t>Permanenter und persönlicher Kontakt notwendig</a:t>
            </a:r>
          </a:p>
          <a:p>
            <a:pPr lvl="1"/>
            <a:r>
              <a:rPr lang="de-AT" smtClean="0"/>
              <a:t>Ergebnisse rückspielen</a:t>
            </a:r>
          </a:p>
          <a:p>
            <a:pPr lvl="1"/>
            <a:r>
              <a:rPr lang="de-AT" smtClean="0"/>
              <a:t>Bonuspunkte-System hilfreich aber nicht ausschlaggebend</a:t>
            </a:r>
          </a:p>
          <a:p>
            <a:endParaRPr lang="de-AT" dirty="0" smtClean="0"/>
          </a:p>
          <a:p>
            <a:r>
              <a:rPr lang="de-AT" b="1" dirty="0" smtClean="0">
                <a:solidFill>
                  <a:srgbClr val="C00000"/>
                </a:solidFill>
              </a:rPr>
              <a:t>User Motivation</a:t>
            </a:r>
            <a:r>
              <a:rPr lang="de-AT" b="1" smtClean="0">
                <a:solidFill>
                  <a:srgbClr val="C00000"/>
                </a:solidFill>
              </a:rPr>
              <a:t>: </a:t>
            </a:r>
          </a:p>
          <a:p>
            <a:pPr lvl="1"/>
            <a:r>
              <a:rPr lang="de-AT" smtClean="0"/>
              <a:t>zielgruppengerechte Ansprache</a:t>
            </a:r>
          </a:p>
          <a:p>
            <a:pPr lvl="1"/>
            <a:r>
              <a:rPr lang="de-AT" smtClean="0"/>
              <a:t>Kommunikation auf Augenhöhe</a:t>
            </a:r>
            <a:endParaRPr lang="de-AT" dirty="0" smtClean="0"/>
          </a:p>
          <a:p>
            <a:pPr marL="457200" lvl="1" indent="0">
              <a:buNone/>
            </a:pPr>
            <a:endParaRPr lang="de-AT" dirty="0" smtClean="0"/>
          </a:p>
          <a:p>
            <a:endParaRPr lang="en-GB" dirty="0"/>
          </a:p>
        </p:txBody>
      </p:sp>
      <p:sp>
        <p:nvSpPr>
          <p:cNvPr id="5" name="Titel 3"/>
          <p:cNvSpPr txBox="1">
            <a:spLocks/>
          </p:cNvSpPr>
          <p:nvPr/>
        </p:nvSpPr>
        <p:spPr bwMode="auto">
          <a:xfrm>
            <a:off x="457200" y="1196752"/>
            <a:ext cx="8229600"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800" smtClean="0">
                <a:solidFill>
                  <a:schemeClr val="tx1">
                    <a:lumMod val="50000"/>
                    <a:lumOff val="50000"/>
                  </a:schemeClr>
                </a:solidFill>
              </a:rPr>
              <a:t>Fazit</a:t>
            </a:r>
            <a:endParaRPr lang="de-DE" altLang="de-DE" sz="2800" dirty="0" smtClean="0">
              <a:solidFill>
                <a:schemeClr val="tx1">
                  <a:lumMod val="50000"/>
                  <a:lumOff val="50000"/>
                </a:schemeClr>
              </a:solidFill>
            </a:endParaRPr>
          </a:p>
        </p:txBody>
      </p:sp>
      <p:sp>
        <p:nvSpPr>
          <p:cNvPr id="6" name="Fußzeilenplatzhalter 5"/>
          <p:cNvSpPr>
            <a:spLocks noGrp="1"/>
          </p:cNvSpPr>
          <p:nvPr>
            <p:ph type="ftr" sz="quarter" idx="3"/>
          </p:nvPr>
        </p:nvSpPr>
        <p:spPr/>
        <p:txBody>
          <a:bodyPr/>
          <a:lstStyle/>
          <a:p>
            <a:r>
              <a:rPr lang="de-AT" smtClean="0"/>
              <a:t>Dr. Siegrun Klug     FH NW Schweiz     11.1.2018</a:t>
            </a:r>
            <a:endParaRPr lang="de-AT" dirty="0"/>
          </a:p>
        </p:txBody>
      </p:sp>
    </p:spTree>
    <p:extLst>
      <p:ext uri="{BB962C8B-B14F-4D97-AF65-F5344CB8AC3E}">
        <p14:creationId xmlns:p14="http://schemas.microsoft.com/office/powerpoint/2010/main" val="8615455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25152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pPr algn="ctr"/>
            <a:r>
              <a:rPr lang="de-AT" altLang="de-DE" sz="2000" b="1" smtClean="0">
                <a:solidFill>
                  <a:schemeClr val="tx1"/>
                </a:solidFill>
                <a:latin typeface="+mn-lt"/>
              </a:rPr>
              <a:t>Besuchen Sie uns in der Seestadt Aspern! </a:t>
            </a:r>
          </a:p>
          <a:p>
            <a:pPr algn="ctr"/>
            <a:r>
              <a:rPr lang="de-AT" altLang="de-DE" sz="2000" b="1" smtClean="0">
                <a:solidFill>
                  <a:schemeClr val="tx1"/>
                </a:solidFill>
                <a:latin typeface="+mn-lt"/>
              </a:rPr>
              <a:t>Wir heissen Sie herzlich willkommen!</a:t>
            </a:r>
            <a:endParaRPr lang="de-AT" altLang="de-DE" sz="2000" b="1">
              <a:solidFill>
                <a:schemeClr val="tx1"/>
              </a:solidFill>
              <a:latin typeface="+mn-lt"/>
            </a:endParaRPr>
          </a:p>
          <a:p>
            <a:pPr algn="ctr"/>
            <a:endParaRPr lang="de-DE" altLang="de-DE" sz="18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034133"/>
            <a:ext cx="87249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263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ASCR Demo Center: In </a:t>
            </a:r>
            <a:r>
              <a:rPr lang="de-AT" altLang="de-DE" sz="2000" b="1">
                <a:solidFill>
                  <a:schemeClr val="tx1"/>
                </a:solidFill>
                <a:latin typeface="+mn-lt"/>
              </a:rPr>
              <a:t>einem mehr als 60 Quadratmeter großen, interaktiven Schauraum wird BesucherInnen die Möglichkeit geboten, das komplexe Forschungsprogramm in all seinen Facetten </a:t>
            </a:r>
            <a:r>
              <a:rPr lang="de-AT" altLang="de-DE" sz="2000" b="1" smtClean="0">
                <a:solidFill>
                  <a:schemeClr val="tx1"/>
                </a:solidFill>
                <a:latin typeface="+mn-lt"/>
              </a:rPr>
              <a:t>kennenzulernen </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20739"/>
          <a:stretch/>
        </p:blipFill>
        <p:spPr bwMode="auto">
          <a:xfrm>
            <a:off x="134019" y="2180431"/>
            <a:ext cx="886501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6488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1"/>
          <p:cNvSpPr>
            <a:spLocks noGrp="1"/>
          </p:cNvSpPr>
          <p:nvPr>
            <p:ph idx="1"/>
          </p:nvPr>
        </p:nvSpPr>
        <p:spPr>
          <a:xfrm>
            <a:off x="142875" y="1124744"/>
            <a:ext cx="8643938" cy="4525962"/>
          </a:xfrm>
        </p:spPr>
        <p:txBody>
          <a:bodyPr>
            <a:normAutofit lnSpcReduction="10000"/>
          </a:bodyPr>
          <a:lstStyle/>
          <a:p>
            <a:pPr eaLnBrk="1" hangingPunct="1">
              <a:buFont typeface="Arial" charset="0"/>
              <a:buNone/>
            </a:pPr>
            <a:r>
              <a:rPr lang="de-AT" altLang="de-DE" sz="1600" b="1" dirty="0" smtClean="0">
                <a:latin typeface="Calibri" pitchFamily="34" charset="0"/>
              </a:rPr>
              <a:t>	KONTAKT</a:t>
            </a:r>
          </a:p>
          <a:p>
            <a:pPr eaLnBrk="1" hangingPunct="1">
              <a:buFont typeface="Arial" charset="0"/>
              <a:buNone/>
            </a:pPr>
            <a:endParaRPr lang="de-AT" altLang="de-DE" sz="1600" b="1" dirty="0" smtClean="0">
              <a:latin typeface="Calibri" pitchFamily="34" charset="0"/>
            </a:endParaRPr>
          </a:p>
          <a:p>
            <a:pPr eaLnBrk="1" hangingPunct="1">
              <a:buFont typeface="Arial" charset="0"/>
              <a:buNone/>
            </a:pPr>
            <a:r>
              <a:rPr lang="de-AT" altLang="de-DE" sz="1600" b="1" dirty="0" smtClean="0">
                <a:latin typeface="Calibri" pitchFamily="34" charset="0"/>
              </a:rPr>
              <a:t>	</a:t>
            </a:r>
            <a:r>
              <a:rPr lang="de-AT" altLang="de-DE" sz="1600" b="1" dirty="0" err="1" smtClean="0">
                <a:latin typeface="Calibri" pitchFamily="34" charset="0"/>
              </a:rPr>
              <a:t>the</a:t>
            </a:r>
            <a:r>
              <a:rPr lang="de-AT" altLang="de-DE" sz="1600" b="1" dirty="0" smtClean="0">
                <a:latin typeface="Calibri" pitchFamily="34" charset="0"/>
              </a:rPr>
              <a:t> </a:t>
            </a:r>
            <a:r>
              <a:rPr lang="de-AT" altLang="de-DE" sz="1600" b="1" dirty="0" err="1" smtClean="0">
                <a:latin typeface="Calibri" pitchFamily="34" charset="0"/>
              </a:rPr>
              <a:t>transition</a:t>
            </a:r>
            <a:r>
              <a:rPr lang="de-AT" altLang="de-DE" sz="1600" b="1" dirty="0" smtClean="0">
                <a:latin typeface="Calibri" pitchFamily="34" charset="0"/>
              </a:rPr>
              <a:t> </a:t>
            </a:r>
            <a:r>
              <a:rPr lang="de-AT" altLang="de-DE" sz="1600" b="1" dirty="0" err="1" smtClean="0">
                <a:latin typeface="Calibri" pitchFamily="34" charset="0"/>
              </a:rPr>
              <a:t>partners</a:t>
            </a:r>
            <a:endParaRPr lang="de-AT" altLang="de-DE" sz="1600" b="1" dirty="0" smtClean="0">
              <a:latin typeface="Calibri" pitchFamily="34" charset="0"/>
            </a:endParaRPr>
          </a:p>
          <a:p>
            <a:pPr>
              <a:buNone/>
            </a:pPr>
            <a:endParaRPr lang="de-AT" altLang="de-DE" sz="1600" dirty="0" smtClean="0">
              <a:latin typeface="Calibri" pitchFamily="34" charset="0"/>
            </a:endParaRPr>
          </a:p>
          <a:p>
            <a:pPr>
              <a:buNone/>
            </a:pPr>
            <a:r>
              <a:rPr lang="de-AT" altLang="de-DE" sz="1600">
                <a:latin typeface="Calibri" pitchFamily="34" charset="0"/>
              </a:rPr>
              <a:t>	</a:t>
            </a:r>
            <a:r>
              <a:rPr lang="de-AT" altLang="de-DE" sz="1600" smtClean="0">
                <a:latin typeface="Calibri" pitchFamily="34" charset="0"/>
              </a:rPr>
              <a:t>Dr</a:t>
            </a:r>
            <a:r>
              <a:rPr lang="de-AT" altLang="de-DE" sz="1600" dirty="0" smtClean="0">
                <a:latin typeface="Calibri" pitchFamily="34" charset="0"/>
              </a:rPr>
              <a:t>. Siegrun Klug</a:t>
            </a:r>
          </a:p>
          <a:p>
            <a:pPr eaLnBrk="1" hangingPunct="1">
              <a:buFont typeface="Arial" charset="0"/>
              <a:buNone/>
            </a:pPr>
            <a:r>
              <a:rPr lang="de-AT" altLang="de-DE" sz="1600">
                <a:latin typeface="Calibri" pitchFamily="34" charset="0"/>
              </a:rPr>
              <a:t>	</a:t>
            </a:r>
            <a:r>
              <a:rPr lang="de-AT" altLang="de-DE" sz="1600" smtClean="0">
                <a:latin typeface="Calibri" pitchFamily="34" charset="0"/>
              </a:rPr>
              <a:t>Hauptstrasse 16</a:t>
            </a:r>
            <a:endParaRPr lang="de-AT" altLang="de-DE" sz="1600" dirty="0" smtClean="0">
              <a:latin typeface="Calibri" pitchFamily="34" charset="0"/>
            </a:endParaRPr>
          </a:p>
          <a:p>
            <a:pPr eaLnBrk="1" hangingPunct="1">
              <a:buFont typeface="Arial" charset="0"/>
              <a:buNone/>
            </a:pPr>
            <a:r>
              <a:rPr lang="de-AT" altLang="de-DE" sz="1600" smtClean="0">
                <a:latin typeface="Calibri" pitchFamily="34" charset="0"/>
              </a:rPr>
              <a:t>	A-3435 Zwentendorf</a:t>
            </a:r>
            <a:r>
              <a:rPr lang="de-AT" altLang="de-DE" sz="1600" dirty="0" smtClean="0">
                <a:latin typeface="Calibri" pitchFamily="34" charset="0"/>
              </a:rPr>
              <a:t>			</a:t>
            </a:r>
          </a:p>
          <a:p>
            <a:pPr indent="11113">
              <a:buFont typeface="Arial" charset="0"/>
              <a:buNone/>
            </a:pPr>
            <a:r>
              <a:rPr lang="de-AT" altLang="de-DE" sz="1600" dirty="0" smtClean="0">
                <a:latin typeface="Calibri" pitchFamily="34" charset="0"/>
                <a:hlinkClick r:id="rId2"/>
              </a:rPr>
              <a:t>klug@transitionpartners.at</a:t>
            </a:r>
            <a:endParaRPr lang="de-AT" altLang="de-DE" sz="1600" dirty="0" smtClean="0">
              <a:latin typeface="Calibri" pitchFamily="34" charset="0"/>
            </a:endParaRPr>
          </a:p>
          <a:p>
            <a:pPr eaLnBrk="1" hangingPunct="1">
              <a:buFont typeface="Arial" charset="0"/>
              <a:buNone/>
            </a:pPr>
            <a:r>
              <a:rPr lang="de-AT" altLang="de-DE" sz="1600" dirty="0" smtClean="0">
                <a:latin typeface="Calibri" pitchFamily="34" charset="0"/>
              </a:rPr>
              <a:t>	+43 (0)699 1050 8233</a:t>
            </a:r>
          </a:p>
        </p:txBody>
      </p:sp>
      <p:sp>
        <p:nvSpPr>
          <p:cNvPr id="2" name="Fußzeilenplatzhalter 1"/>
          <p:cNvSpPr>
            <a:spLocks noGrp="1"/>
          </p:cNvSpPr>
          <p:nvPr>
            <p:ph type="ftr" sz="quarter" idx="3"/>
          </p:nvPr>
        </p:nvSpPr>
        <p:spPr/>
        <p:txBody>
          <a:bodyPr/>
          <a:lstStyle/>
          <a:p>
            <a:r>
              <a:rPr lang="de-AT" smtClean="0"/>
              <a:t>Dr. Siegrun Klug     FH NW Schweiz     11.1.2018</a:t>
            </a:r>
            <a:endParaRPr lang="de-AT" dirty="0"/>
          </a:p>
        </p:txBody>
      </p:sp>
    </p:spTree>
    <p:extLst>
      <p:ext uri="{BB962C8B-B14F-4D97-AF65-F5344CB8AC3E}">
        <p14:creationId xmlns:p14="http://schemas.microsoft.com/office/powerpoint/2010/main" val="817470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xx</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966936"/>
            <a:ext cx="86487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191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3"/>
          <p:cNvSpPr txBox="1">
            <a:spLocks/>
          </p:cNvSpPr>
          <p:nvPr/>
        </p:nvSpPr>
        <p:spPr bwMode="auto">
          <a:xfrm>
            <a:off x="457200" y="980728"/>
            <a:ext cx="8229600" cy="7200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2400" kern="1200">
                <a:solidFill>
                  <a:srgbClr val="008080"/>
                </a:solidFill>
                <a:latin typeface="Arial" pitchFamily="34" charset="0"/>
                <a:ea typeface="+mj-ea"/>
                <a:cs typeface="Arial" pitchFamily="34" charset="0"/>
              </a:defRPr>
            </a:lvl1pPr>
          </a:lstStyle>
          <a:p>
            <a:r>
              <a:rPr lang="de-AT" altLang="de-DE" sz="2000" b="1" smtClean="0">
                <a:solidFill>
                  <a:schemeClr val="tx1"/>
                </a:solidFill>
                <a:latin typeface="+mn-lt"/>
              </a:rPr>
              <a:t>xx</a:t>
            </a:r>
            <a:endParaRPr lang="de-DE" altLang="de-DE" sz="2000" smtClean="0">
              <a:solidFill>
                <a:schemeClr val="tx1"/>
              </a:solidFill>
              <a:latin typeface="+mn-lt"/>
            </a:endParaRPr>
          </a:p>
        </p:txBody>
      </p:sp>
      <p:sp>
        <p:nvSpPr>
          <p:cNvPr id="2" name="Fußzeilenplatzhalter 1"/>
          <p:cNvSpPr>
            <a:spLocks noGrp="1"/>
          </p:cNvSpPr>
          <p:nvPr>
            <p:ph type="ftr" sz="quarter" idx="3"/>
          </p:nvPr>
        </p:nvSpPr>
        <p:spPr/>
        <p:txBody>
          <a:bodyPr/>
          <a:lstStyle/>
          <a:p>
            <a:pPr>
              <a:defRPr/>
            </a:pPr>
            <a:r>
              <a:rPr lang="de-AT" smtClean="0">
                <a:solidFill>
                  <a:srgbClr val="FFFFFF">
                    <a:lumMod val="65000"/>
                  </a:srgbClr>
                </a:solidFill>
              </a:rPr>
              <a:t>Dr. Siegrun Klug     FH NW Schweiz     11.1.2018</a:t>
            </a:r>
            <a:endParaRPr lang="de-DE" dirty="0">
              <a:solidFill>
                <a:srgbClr val="FFFFFF">
                  <a:lumMod val="65000"/>
                </a:srgb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80728"/>
            <a:ext cx="8572500"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191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AT" dirty="0" smtClean="0">
                <a:solidFill>
                  <a:schemeClr val="tx1">
                    <a:lumMod val="50000"/>
                    <a:lumOff val="50000"/>
                  </a:schemeClr>
                </a:solidFill>
              </a:rPr>
              <a:t>User </a:t>
            </a:r>
            <a:r>
              <a:rPr lang="de-AT" dirty="0" err="1" smtClean="0">
                <a:solidFill>
                  <a:schemeClr val="tx1">
                    <a:lumMod val="50000"/>
                    <a:lumOff val="50000"/>
                  </a:schemeClr>
                </a:solidFill>
              </a:rPr>
              <a:t>Involvement</a:t>
            </a:r>
            <a:r>
              <a:rPr lang="de-AT" dirty="0" smtClean="0">
                <a:solidFill>
                  <a:schemeClr val="tx1">
                    <a:lumMod val="50000"/>
                    <a:lumOff val="50000"/>
                  </a:schemeClr>
                </a:solidFill>
              </a:rPr>
              <a:t> in der Seestadt </a:t>
            </a:r>
            <a:endParaRPr lang="en-GB" dirty="0">
              <a:solidFill>
                <a:schemeClr val="tx1">
                  <a:lumMod val="50000"/>
                  <a:lumOff val="50000"/>
                </a:schemeClr>
              </a:solidFill>
            </a:endParaRPr>
          </a:p>
        </p:txBody>
      </p:sp>
      <p:sp>
        <p:nvSpPr>
          <p:cNvPr id="3" name="Inhaltsplatzhalter 2"/>
          <p:cNvSpPr>
            <a:spLocks noGrp="1"/>
          </p:cNvSpPr>
          <p:nvPr>
            <p:ph idx="1"/>
          </p:nvPr>
        </p:nvSpPr>
        <p:spPr>
          <a:xfrm>
            <a:off x="107504" y="1844824"/>
            <a:ext cx="6120680" cy="4525963"/>
          </a:xfrm>
        </p:spPr>
        <p:txBody>
          <a:bodyPr>
            <a:normAutofit fontScale="92500" lnSpcReduction="10000"/>
          </a:bodyPr>
          <a:lstStyle/>
          <a:p>
            <a:r>
              <a:rPr lang="de-AT" b="1" dirty="0">
                <a:solidFill>
                  <a:srgbClr val="C00000"/>
                </a:solidFill>
              </a:rPr>
              <a:t>User </a:t>
            </a:r>
            <a:r>
              <a:rPr lang="de-AT" b="1" dirty="0" err="1">
                <a:solidFill>
                  <a:srgbClr val="C00000"/>
                </a:solidFill>
              </a:rPr>
              <a:t>Commitment</a:t>
            </a:r>
            <a:r>
              <a:rPr lang="de-AT" b="1" dirty="0">
                <a:solidFill>
                  <a:srgbClr val="C00000"/>
                </a:solidFill>
              </a:rPr>
              <a:t>: </a:t>
            </a:r>
            <a:r>
              <a:rPr lang="de-AT" dirty="0" smtClean="0"/>
              <a:t>Das Einverständnis </a:t>
            </a:r>
            <a:r>
              <a:rPr lang="de-AT" dirty="0"/>
              <a:t>der </a:t>
            </a:r>
            <a:r>
              <a:rPr lang="de-AT" dirty="0" smtClean="0"/>
              <a:t>Gebäude-User </a:t>
            </a:r>
            <a:r>
              <a:rPr lang="de-AT" dirty="0"/>
              <a:t>erreichen, die gesammelten Daten der ASCR GmbH zu Forschungszwecken zur Verfügung zu stellen </a:t>
            </a:r>
          </a:p>
          <a:p>
            <a:r>
              <a:rPr lang="de-AT" b="1" dirty="0" smtClean="0">
                <a:solidFill>
                  <a:srgbClr val="C00000"/>
                </a:solidFill>
              </a:rPr>
              <a:t>User </a:t>
            </a:r>
            <a:r>
              <a:rPr lang="de-AT" b="1" dirty="0" err="1" smtClean="0">
                <a:solidFill>
                  <a:srgbClr val="C00000"/>
                </a:solidFill>
              </a:rPr>
              <a:t>Enabling</a:t>
            </a:r>
            <a:r>
              <a:rPr lang="de-AT" b="1" dirty="0" smtClean="0">
                <a:solidFill>
                  <a:srgbClr val="C00000"/>
                </a:solidFill>
              </a:rPr>
              <a:t>: </a:t>
            </a:r>
            <a:r>
              <a:rPr lang="de-AT" dirty="0" smtClean="0"/>
              <a:t>Die Gebäude-User </a:t>
            </a:r>
            <a:r>
              <a:rPr lang="de-AT" dirty="0"/>
              <a:t>dazu befähigen, die Steuerungsmöglichkeiten der intelligenten Gebäudetechnik zu nutzen </a:t>
            </a:r>
          </a:p>
          <a:p>
            <a:r>
              <a:rPr lang="de-AT" b="1" dirty="0" smtClean="0">
                <a:solidFill>
                  <a:srgbClr val="C00000"/>
                </a:solidFill>
              </a:rPr>
              <a:t>User Research: </a:t>
            </a:r>
            <a:r>
              <a:rPr lang="de-AT" dirty="0" smtClean="0"/>
              <a:t>Den Umgang der Gebäude-User mit der eingebauten Gebäudetechnik und </a:t>
            </a:r>
            <a:r>
              <a:rPr lang="de-AT" smtClean="0"/>
              <a:t>Energie beforschen </a:t>
            </a:r>
            <a:r>
              <a:rPr lang="de-AT" dirty="0" smtClean="0"/>
              <a:t>und Input für die Weiterentwicklung bzw. Neuentwicklung von </a:t>
            </a:r>
            <a:r>
              <a:rPr lang="de-AT" smtClean="0"/>
              <a:t>Produkten generieren </a:t>
            </a:r>
            <a:endParaRPr lang="de-AT" dirty="0" smtClean="0"/>
          </a:p>
          <a:p>
            <a:r>
              <a:rPr lang="de-AT" b="1" dirty="0" smtClean="0">
                <a:solidFill>
                  <a:srgbClr val="C00000"/>
                </a:solidFill>
              </a:rPr>
              <a:t>User Motivation: </a:t>
            </a:r>
            <a:r>
              <a:rPr lang="de-AT" dirty="0" smtClean="0"/>
              <a:t>Die Gebäude-User im </a:t>
            </a:r>
            <a:r>
              <a:rPr lang="de-AT" smtClean="0"/>
              <a:t>Prozess halten </a:t>
            </a:r>
            <a:r>
              <a:rPr lang="de-AT" dirty="0" smtClean="0"/>
              <a:t>und über die Projektdauer zur </a:t>
            </a:r>
            <a:r>
              <a:rPr lang="de-AT" smtClean="0"/>
              <a:t>aktiven Teilnahme motivieren </a:t>
            </a:r>
            <a:endParaRPr lang="de-AT" dirty="0" smtClean="0"/>
          </a:p>
          <a:p>
            <a:pPr marL="457200" lvl="1" indent="0">
              <a:buNone/>
            </a:pPr>
            <a:endParaRPr lang="de-AT" dirty="0" smtClean="0"/>
          </a:p>
          <a:p>
            <a:endParaRPr lang="en-GB" dirty="0"/>
          </a:p>
        </p:txBody>
      </p:sp>
      <p:sp>
        <p:nvSpPr>
          <p:cNvPr id="5" name="Titel 3"/>
          <p:cNvSpPr txBox="1">
            <a:spLocks/>
          </p:cNvSpPr>
          <p:nvPr/>
        </p:nvSpPr>
        <p:spPr bwMode="auto">
          <a:xfrm>
            <a:off x="457200" y="1196752"/>
            <a:ext cx="8229600"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algn="l"/>
            <a:r>
              <a:rPr lang="de-AT" altLang="de-DE" sz="2800" dirty="0" smtClean="0">
                <a:solidFill>
                  <a:schemeClr val="tx1">
                    <a:lumMod val="50000"/>
                    <a:lumOff val="50000"/>
                  </a:schemeClr>
                </a:solidFill>
              </a:rPr>
              <a:t>Zielsetzungen und Vorgangsweisen / Methoden   </a:t>
            </a:r>
            <a:endParaRPr lang="de-DE" altLang="de-DE" sz="2800" dirty="0" smtClean="0">
              <a:solidFill>
                <a:schemeClr val="tx1">
                  <a:lumMod val="50000"/>
                  <a:lumOff val="50000"/>
                </a:schemeClr>
              </a:solidFill>
            </a:endParaRPr>
          </a:p>
        </p:txBody>
      </p:sp>
      <p:sp>
        <p:nvSpPr>
          <p:cNvPr id="9" name="Textfeld 8"/>
          <p:cNvSpPr txBox="1"/>
          <p:nvPr/>
        </p:nvSpPr>
        <p:spPr>
          <a:xfrm>
            <a:off x="6876256" y="2887776"/>
            <a:ext cx="1656184" cy="1477328"/>
          </a:xfrm>
          <a:prstGeom prst="rect">
            <a:avLst/>
          </a:prstGeom>
          <a:solidFill>
            <a:srgbClr val="C00000"/>
          </a:solidFill>
        </p:spPr>
        <p:txBody>
          <a:bodyPr wrap="square" rtlCol="0">
            <a:spAutoFit/>
          </a:bodyPr>
          <a:lstStyle/>
          <a:p>
            <a:r>
              <a:rPr lang="de-AT" dirty="0" smtClean="0">
                <a:solidFill>
                  <a:schemeClr val="bg1"/>
                </a:solidFill>
              </a:rPr>
              <a:t>Zielgruppen-gerechtes Ansprechen der </a:t>
            </a:r>
            <a:r>
              <a:rPr lang="de-AT" smtClean="0">
                <a:solidFill>
                  <a:schemeClr val="bg1"/>
                </a:solidFill>
              </a:rPr>
              <a:t>verschiedenen  User</a:t>
            </a:r>
            <a:endParaRPr lang="en-GB" dirty="0">
              <a:solidFill>
                <a:schemeClr val="bg1"/>
              </a:solidFill>
            </a:endParaRPr>
          </a:p>
        </p:txBody>
      </p:sp>
      <p:sp>
        <p:nvSpPr>
          <p:cNvPr id="6" name="Fußzeilenplatzhalter 5"/>
          <p:cNvSpPr>
            <a:spLocks noGrp="1"/>
          </p:cNvSpPr>
          <p:nvPr>
            <p:ph type="ftr" sz="quarter" idx="3"/>
          </p:nvPr>
        </p:nvSpPr>
        <p:spPr/>
        <p:txBody>
          <a:bodyPr/>
          <a:lstStyle/>
          <a:p>
            <a:r>
              <a:rPr lang="de-AT" smtClean="0"/>
              <a:t>Dr. Siegrun Klug     FH NW Schweiz     11.1.2018</a:t>
            </a:r>
            <a:endParaRPr lang="de-AT" dirty="0"/>
          </a:p>
        </p:txBody>
      </p:sp>
      <p:sp>
        <p:nvSpPr>
          <p:cNvPr id="4" name="Pfeil nach rechts 3"/>
          <p:cNvSpPr/>
          <p:nvPr/>
        </p:nvSpPr>
        <p:spPr>
          <a:xfrm>
            <a:off x="6300192" y="2132856"/>
            <a:ext cx="432048" cy="309634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7602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430642" y="1484784"/>
            <a:ext cx="6912768" cy="48455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el 1"/>
          <p:cNvSpPr>
            <a:spLocks noGrp="1"/>
          </p:cNvSpPr>
          <p:nvPr>
            <p:ph type="title"/>
          </p:nvPr>
        </p:nvSpPr>
        <p:spPr>
          <a:xfrm>
            <a:off x="387896" y="186170"/>
            <a:ext cx="8229600" cy="578578"/>
          </a:xfrm>
        </p:spPr>
        <p:txBody>
          <a:bodyPr/>
          <a:lstStyle/>
          <a:p>
            <a:r>
              <a:rPr lang="en-US" dirty="0" err="1" smtClean="0"/>
              <a:t>Inhalte</a:t>
            </a:r>
            <a:endParaRPr lang="en-US" dirty="0"/>
          </a:p>
        </p:txBody>
      </p:sp>
      <p:sp>
        <p:nvSpPr>
          <p:cNvPr id="3" name="Untertitel 2"/>
          <p:cNvSpPr>
            <a:spLocks noGrp="1"/>
          </p:cNvSpPr>
          <p:nvPr>
            <p:ph type="subTitle" idx="14"/>
          </p:nvPr>
        </p:nvSpPr>
        <p:spPr>
          <a:xfrm>
            <a:off x="428596" y="872760"/>
            <a:ext cx="8229600" cy="396000"/>
          </a:xfrm>
        </p:spPr>
        <p:txBody>
          <a:bodyPr/>
          <a:lstStyle/>
          <a:p>
            <a:r>
              <a:rPr lang="de-AT" dirty="0" smtClean="0"/>
              <a:t>Motivieren – Ermöglichen – Bestärken</a:t>
            </a:r>
          </a:p>
          <a:p>
            <a:endParaRPr lang="en-US" dirty="0"/>
          </a:p>
        </p:txBody>
      </p:sp>
      <p:sp>
        <p:nvSpPr>
          <p:cNvPr id="6" name="Fußzeilenplatzhalter 5"/>
          <p:cNvSpPr>
            <a:spLocks noGrp="1"/>
          </p:cNvSpPr>
          <p:nvPr>
            <p:ph type="ftr" sz="quarter" idx="3"/>
          </p:nvPr>
        </p:nvSpPr>
        <p:spPr/>
        <p:txBody>
          <a:bodyPr/>
          <a:lstStyle/>
          <a:p>
            <a:pPr>
              <a:spcBef>
                <a:spcPts val="600"/>
              </a:spcBef>
            </a:pPr>
            <a:r>
              <a:rPr lang="de-AT" smtClean="0"/>
              <a:t>Dr. Siegrun Klug     FH NW Schweiz     11.1.2018</a:t>
            </a:r>
            <a:endParaRPr lang="de-AT" dirty="0"/>
          </a:p>
        </p:txBody>
      </p:sp>
      <p:sp>
        <p:nvSpPr>
          <p:cNvPr id="7" name="Textplatzhalter 3"/>
          <p:cNvSpPr txBox="1">
            <a:spLocks/>
          </p:cNvSpPr>
          <p:nvPr/>
        </p:nvSpPr>
        <p:spPr bwMode="auto">
          <a:xfrm>
            <a:off x="1115616" y="1484784"/>
            <a:ext cx="2736304" cy="1512168"/>
          </a:xfrm>
          <a:prstGeom prst="rect">
            <a:avLst/>
          </a:prstGeom>
          <a:solidFill>
            <a:srgbClr val="008080"/>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Thema 1: Wie lässt sich Energie besser nutzen?</a:t>
            </a:r>
          </a:p>
          <a:p>
            <a:pPr marL="106362" indent="-285750">
              <a:buFont typeface="Arial" panose="020B0604020202020204" pitchFamily="34" charset="0"/>
              <a:buChar char="•"/>
            </a:pPr>
            <a:r>
              <a:rPr lang="de-AT" sz="1200" dirty="0" smtClean="0">
                <a:solidFill>
                  <a:schemeClr val="bg1"/>
                </a:solidFill>
              </a:rPr>
              <a:t>Welche Maßnahmen bringen die meisten Energieeinsparungen?</a:t>
            </a:r>
          </a:p>
          <a:p>
            <a:pPr marL="106362" indent="-285750">
              <a:buFont typeface="Arial" panose="020B0604020202020204" pitchFamily="34" charset="0"/>
              <a:buChar char="•"/>
            </a:pPr>
            <a:r>
              <a:rPr lang="de-AT" sz="1200" dirty="0" smtClean="0">
                <a:solidFill>
                  <a:schemeClr val="bg1"/>
                </a:solidFill>
              </a:rPr>
              <a:t>Wo erhalte ich einfache und nicht zu umfangreiche Infos zum Thema Energiesparen?</a:t>
            </a:r>
          </a:p>
          <a:p>
            <a:pPr indent="0"/>
            <a:endParaRPr lang="de-AT" sz="1200" dirty="0" smtClean="0">
              <a:solidFill>
                <a:schemeClr val="bg1"/>
              </a:solidFill>
            </a:endParaRPr>
          </a:p>
        </p:txBody>
      </p:sp>
      <p:sp>
        <p:nvSpPr>
          <p:cNvPr id="8" name="Textplatzhalter 3"/>
          <p:cNvSpPr txBox="1">
            <a:spLocks/>
          </p:cNvSpPr>
          <p:nvPr/>
        </p:nvSpPr>
        <p:spPr bwMode="auto">
          <a:xfrm>
            <a:off x="467544" y="3140968"/>
            <a:ext cx="2592288" cy="1512168"/>
          </a:xfrm>
          <a:prstGeom prst="rect">
            <a:avLst/>
          </a:prstGeom>
          <a:solidFill>
            <a:srgbClr val="008080"/>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Thema 2: Eco-Schalter</a:t>
            </a:r>
          </a:p>
          <a:p>
            <a:endParaRPr lang="de-AT" sz="1400" b="1" dirty="0" smtClean="0">
              <a:solidFill>
                <a:schemeClr val="bg1"/>
              </a:solidFill>
            </a:endParaRPr>
          </a:p>
          <a:p>
            <a:pPr marL="106362" indent="-285750">
              <a:buFont typeface="Arial" panose="020B0604020202020204" pitchFamily="34" charset="0"/>
              <a:buChar char="•"/>
            </a:pPr>
            <a:r>
              <a:rPr lang="de-AT" sz="1200" dirty="0" smtClean="0">
                <a:solidFill>
                  <a:schemeClr val="bg1"/>
                </a:solidFill>
              </a:rPr>
              <a:t>Wozu Eco-Schalter?</a:t>
            </a:r>
          </a:p>
          <a:p>
            <a:pPr marL="106362" indent="-285750">
              <a:buFont typeface="Arial" panose="020B0604020202020204" pitchFamily="34" charset="0"/>
              <a:buChar char="•"/>
            </a:pPr>
            <a:r>
              <a:rPr lang="de-AT" sz="1200" dirty="0" smtClean="0">
                <a:solidFill>
                  <a:schemeClr val="bg1"/>
                </a:solidFill>
              </a:rPr>
              <a:t>Wie benutzen? </a:t>
            </a:r>
          </a:p>
        </p:txBody>
      </p:sp>
      <p:sp>
        <p:nvSpPr>
          <p:cNvPr id="9" name="Textplatzhalter 3"/>
          <p:cNvSpPr txBox="1">
            <a:spLocks/>
          </p:cNvSpPr>
          <p:nvPr/>
        </p:nvSpPr>
        <p:spPr bwMode="auto">
          <a:xfrm>
            <a:off x="1115616" y="4811193"/>
            <a:ext cx="2623820" cy="1512168"/>
          </a:xfrm>
          <a:prstGeom prst="rect">
            <a:avLst/>
          </a:prstGeom>
          <a:solidFill>
            <a:srgbClr val="008080"/>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Thema 3: Heizungssteuerung</a:t>
            </a:r>
          </a:p>
          <a:p>
            <a:endParaRPr lang="de-AT" sz="400" b="1" dirty="0" smtClean="0">
              <a:solidFill>
                <a:schemeClr val="bg1"/>
              </a:solidFill>
            </a:endParaRPr>
          </a:p>
          <a:p>
            <a:pPr>
              <a:buFont typeface="Arial" panose="020B0604020202020204" pitchFamily="34" charset="0"/>
              <a:buChar char="•"/>
            </a:pPr>
            <a:r>
              <a:rPr lang="de-AT" sz="1200" dirty="0" smtClean="0">
                <a:solidFill>
                  <a:schemeClr val="bg1"/>
                </a:solidFill>
              </a:rPr>
              <a:t>Wozu Heizungssteuerung? </a:t>
            </a:r>
          </a:p>
          <a:p>
            <a:pPr>
              <a:buFont typeface="Arial" panose="020B0604020202020204" pitchFamily="34" charset="0"/>
              <a:buChar char="•"/>
            </a:pPr>
            <a:r>
              <a:rPr lang="de-AT" sz="1200" dirty="0" smtClean="0">
                <a:solidFill>
                  <a:schemeClr val="bg1"/>
                </a:solidFill>
              </a:rPr>
              <a:t>Wie benützen? (App?)</a:t>
            </a:r>
          </a:p>
          <a:p>
            <a:pPr>
              <a:buFont typeface="Arial" panose="020B0604020202020204" pitchFamily="34" charset="0"/>
              <a:buChar char="•"/>
            </a:pPr>
            <a:r>
              <a:rPr lang="de-AT" sz="1200" dirty="0" smtClean="0">
                <a:solidFill>
                  <a:schemeClr val="bg1"/>
                </a:solidFill>
              </a:rPr>
              <a:t>Trägheit der Fußbodenheizung beachten </a:t>
            </a:r>
            <a:endParaRPr lang="de-AT" sz="1200" dirty="0">
              <a:solidFill>
                <a:schemeClr val="bg1"/>
              </a:solidFill>
            </a:endParaRPr>
          </a:p>
        </p:txBody>
      </p:sp>
      <p:sp>
        <p:nvSpPr>
          <p:cNvPr id="10" name="Textplatzhalter 3"/>
          <p:cNvSpPr txBox="1">
            <a:spLocks/>
          </p:cNvSpPr>
          <p:nvPr/>
        </p:nvSpPr>
        <p:spPr bwMode="auto">
          <a:xfrm>
            <a:off x="4067944" y="1477813"/>
            <a:ext cx="2623820" cy="1512168"/>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Thema 4: Warum Energie besser nützen? </a:t>
            </a:r>
          </a:p>
          <a:p>
            <a:pPr>
              <a:buFont typeface="Arial" panose="020B0604020202020204" pitchFamily="34" charset="0"/>
              <a:buChar char="•"/>
            </a:pPr>
            <a:r>
              <a:rPr lang="de-AT" sz="1200" dirty="0" smtClean="0">
                <a:solidFill>
                  <a:schemeClr val="bg1"/>
                </a:solidFill>
              </a:rPr>
              <a:t>Was ist der Klimawandel und was sind die Auswirkungen?</a:t>
            </a:r>
          </a:p>
          <a:p>
            <a:pPr marL="171450" indent="-171450">
              <a:buFont typeface="Arial" panose="020B0604020202020204" pitchFamily="34" charset="0"/>
              <a:buChar char="•"/>
            </a:pPr>
            <a:r>
              <a:rPr lang="de-AT" sz="1200" dirty="0" smtClean="0">
                <a:solidFill>
                  <a:schemeClr val="bg1"/>
                </a:solidFill>
              </a:rPr>
              <a:t>Energieversorgung der EU?</a:t>
            </a:r>
          </a:p>
        </p:txBody>
      </p:sp>
      <p:sp>
        <p:nvSpPr>
          <p:cNvPr id="11" name="Textplatzhalter 3"/>
          <p:cNvSpPr txBox="1">
            <a:spLocks/>
          </p:cNvSpPr>
          <p:nvPr/>
        </p:nvSpPr>
        <p:spPr bwMode="auto">
          <a:xfrm>
            <a:off x="4788024" y="3144638"/>
            <a:ext cx="2592288" cy="1512168"/>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Thema  5: Smart </a:t>
            </a:r>
            <a:r>
              <a:rPr lang="de-AT" sz="1400" b="1" dirty="0" err="1" smtClean="0">
                <a:solidFill>
                  <a:schemeClr val="bg1"/>
                </a:solidFill>
              </a:rPr>
              <a:t>Grids</a:t>
            </a:r>
            <a:r>
              <a:rPr lang="de-AT" sz="1400" b="1" dirty="0" smtClean="0">
                <a:solidFill>
                  <a:schemeClr val="bg1"/>
                </a:solidFill>
              </a:rPr>
              <a:t> </a:t>
            </a:r>
            <a:endParaRPr lang="de-AT" sz="1400" b="1" u="sng" dirty="0" smtClean="0">
              <a:solidFill>
                <a:schemeClr val="bg1"/>
              </a:solidFill>
            </a:endParaRPr>
          </a:p>
          <a:p>
            <a:pPr>
              <a:buFont typeface="Arial" panose="020B0604020202020204" pitchFamily="34" charset="0"/>
              <a:buChar char="•"/>
            </a:pPr>
            <a:r>
              <a:rPr lang="de-AT" sz="1200" dirty="0" smtClean="0">
                <a:solidFill>
                  <a:schemeClr val="bg1"/>
                </a:solidFill>
              </a:rPr>
              <a:t>Was sind Smart </a:t>
            </a:r>
            <a:r>
              <a:rPr lang="de-AT" sz="1200" dirty="0" err="1" smtClean="0">
                <a:solidFill>
                  <a:schemeClr val="bg1"/>
                </a:solidFill>
              </a:rPr>
              <a:t>Grids</a:t>
            </a:r>
            <a:r>
              <a:rPr lang="de-AT" sz="1200" dirty="0" smtClean="0">
                <a:solidFill>
                  <a:schemeClr val="bg1"/>
                </a:solidFill>
              </a:rPr>
              <a:t>?</a:t>
            </a:r>
          </a:p>
          <a:p>
            <a:pPr>
              <a:buFont typeface="Arial" panose="020B0604020202020204" pitchFamily="34" charset="0"/>
              <a:buChar char="•"/>
            </a:pPr>
            <a:r>
              <a:rPr lang="de-AT" sz="1200" dirty="0" smtClean="0">
                <a:solidFill>
                  <a:schemeClr val="bg1"/>
                </a:solidFill>
              </a:rPr>
              <a:t>Wozu eine dezentrale Energieerzeugung?</a:t>
            </a:r>
            <a:endParaRPr lang="de-AT" sz="1000" dirty="0" smtClean="0">
              <a:solidFill>
                <a:schemeClr val="bg1"/>
              </a:solidFill>
            </a:endParaRPr>
          </a:p>
          <a:p>
            <a:endParaRPr lang="en-US" sz="1200" b="1" dirty="0">
              <a:solidFill>
                <a:schemeClr val="bg1"/>
              </a:solidFill>
            </a:endParaRPr>
          </a:p>
        </p:txBody>
      </p:sp>
      <p:sp>
        <p:nvSpPr>
          <p:cNvPr id="12" name="Textplatzhalter 3"/>
          <p:cNvSpPr txBox="1">
            <a:spLocks/>
          </p:cNvSpPr>
          <p:nvPr/>
        </p:nvSpPr>
        <p:spPr bwMode="auto">
          <a:xfrm>
            <a:off x="4067944" y="4811193"/>
            <a:ext cx="2623820" cy="1512168"/>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noAutofit/>
          </a:bodyPr>
          <a:lstStyle>
            <a:lvl1pPr indent="-179388" algn="l" rtl="0" eaLnBrk="0" fontAlgn="base" hangingPunct="0">
              <a:spcBef>
                <a:spcPct val="20000"/>
              </a:spcBef>
              <a:spcAft>
                <a:spcPct val="0"/>
              </a:spcAft>
              <a:buFont typeface="Arial" pitchFamily="34" charset="0"/>
              <a:buNone/>
              <a:defRPr sz="2000" b="0" i="0" kern="1200" baseline="0">
                <a:solidFill>
                  <a:schemeClr val="accent2"/>
                </a:solidFill>
                <a:latin typeface="Arial" pitchFamily="34" charset="0"/>
                <a:ea typeface="+mn-ea"/>
                <a:cs typeface="Arial" pitchFamily="34" charset="0"/>
              </a:defRPr>
            </a:lvl1pPr>
            <a:lvl2pPr marL="358775" indent="-179388" algn="l" rtl="0" eaLnBrk="0" fontAlgn="base" hangingPunct="0">
              <a:spcBef>
                <a:spcPct val="20000"/>
              </a:spcBef>
              <a:spcAft>
                <a:spcPct val="0"/>
              </a:spcAft>
              <a:buClr>
                <a:schemeClr val="accent1"/>
              </a:buClr>
              <a:buFont typeface="Arial" pitchFamily="34" charset="0"/>
              <a:buChar char="•"/>
              <a:defRPr sz="2000" kern="1200">
                <a:solidFill>
                  <a:schemeClr val="accent2"/>
                </a:solidFill>
                <a:latin typeface="Arial" pitchFamily="34" charset="0"/>
                <a:ea typeface="+mn-ea"/>
                <a:cs typeface="Arial" pitchFamily="34" charset="0"/>
              </a:defRPr>
            </a:lvl2pPr>
            <a:lvl3pPr marL="503238" indent="-179388" algn="l" rtl="0" eaLnBrk="0" fontAlgn="base" hangingPunct="0">
              <a:spcBef>
                <a:spcPct val="20000"/>
              </a:spcBef>
              <a:spcAft>
                <a:spcPct val="0"/>
              </a:spcAft>
              <a:buClr>
                <a:schemeClr val="accent1"/>
              </a:buClr>
              <a:buFont typeface="Symbol" pitchFamily="18" charset="2"/>
              <a:buChar char="-"/>
              <a:defRPr sz="2000" kern="1200">
                <a:solidFill>
                  <a:schemeClr val="accent2"/>
                </a:solidFill>
                <a:latin typeface="Arial" pitchFamily="34" charset="0"/>
                <a:ea typeface="+mn-ea"/>
                <a:cs typeface="Arial" pitchFamily="34" charset="0"/>
              </a:defRPr>
            </a:lvl3pPr>
            <a:lvl4pPr marL="647700" indent="-179388" algn="l" rtl="0" eaLnBrk="0" fontAlgn="base" hangingPunct="0">
              <a:spcBef>
                <a:spcPct val="20000"/>
              </a:spcBef>
              <a:spcAft>
                <a:spcPct val="0"/>
              </a:spcAft>
              <a:buClr>
                <a:schemeClr val="accent1"/>
              </a:buClr>
              <a:buFont typeface="Wingdings" pitchFamily="2" charset="2"/>
              <a:buChar char="§"/>
              <a:defRPr sz="2000" kern="1200">
                <a:solidFill>
                  <a:schemeClr val="accent2"/>
                </a:solidFill>
                <a:latin typeface="Arial" pitchFamily="34" charset="0"/>
                <a:ea typeface="+mn-ea"/>
                <a:cs typeface="Arial" pitchFamily="34" charset="0"/>
              </a:defRPr>
            </a:lvl4pPr>
            <a:lvl5pPr marL="790575" indent="-179388" algn="l" rtl="0" eaLnBrk="0" fontAlgn="base" hangingPunct="0">
              <a:spcBef>
                <a:spcPct val="20000"/>
              </a:spcBef>
              <a:spcAft>
                <a:spcPct val="0"/>
              </a:spcAft>
              <a:buClr>
                <a:schemeClr val="accent1"/>
              </a:buClr>
              <a:buFont typeface="Wingdings" pitchFamily="2" charset="2"/>
              <a:buChar char="ü"/>
              <a:defRPr sz="2000" kern="1200">
                <a:solidFill>
                  <a:schemeClr val="accent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1400" b="1" dirty="0" smtClean="0">
                <a:solidFill>
                  <a:schemeClr val="bg1"/>
                </a:solidFill>
              </a:rPr>
              <a:t>Detail 6: </a:t>
            </a:r>
            <a:r>
              <a:rPr lang="de-AT" sz="1400" b="1" dirty="0">
                <a:solidFill>
                  <a:schemeClr val="bg1"/>
                </a:solidFill>
              </a:rPr>
              <a:t>Z</a:t>
            </a:r>
            <a:r>
              <a:rPr lang="de-AT" sz="1400" b="1" dirty="0" smtClean="0">
                <a:solidFill>
                  <a:schemeClr val="bg1"/>
                </a:solidFill>
              </a:rPr>
              <a:t>eitvariable Tarife</a:t>
            </a:r>
          </a:p>
          <a:p>
            <a:endParaRPr lang="de-AT" sz="1200" dirty="0" smtClean="0">
              <a:solidFill>
                <a:schemeClr val="bg1"/>
              </a:solidFill>
            </a:endParaRPr>
          </a:p>
          <a:p>
            <a:pPr>
              <a:buFont typeface="Arial" panose="020B0604020202020204" pitchFamily="34" charset="0"/>
              <a:buChar char="•"/>
            </a:pPr>
            <a:r>
              <a:rPr lang="de-AT" sz="1200" dirty="0" smtClean="0">
                <a:solidFill>
                  <a:schemeClr val="bg1"/>
                </a:solidFill>
              </a:rPr>
              <a:t>Was sind zeitvariable Tarife?</a:t>
            </a:r>
          </a:p>
          <a:p>
            <a:pPr>
              <a:buFont typeface="Arial" panose="020B0604020202020204" pitchFamily="34" charset="0"/>
              <a:buChar char="•"/>
            </a:pPr>
            <a:r>
              <a:rPr lang="de-AT" sz="1200" dirty="0" smtClean="0">
                <a:solidFill>
                  <a:schemeClr val="bg1"/>
                </a:solidFill>
              </a:rPr>
              <a:t>Wozu zeitvariable Tarife?</a:t>
            </a:r>
          </a:p>
          <a:p>
            <a:pPr>
              <a:buFont typeface="Arial" panose="020B0604020202020204" pitchFamily="34" charset="0"/>
              <a:buChar char="•"/>
            </a:pPr>
            <a:r>
              <a:rPr lang="de-AT" sz="1200" dirty="0" smtClean="0">
                <a:solidFill>
                  <a:schemeClr val="bg1"/>
                </a:solidFill>
              </a:rPr>
              <a:t>Angebot Wien Energie?</a:t>
            </a:r>
          </a:p>
        </p:txBody>
      </p:sp>
      <p:sp>
        <p:nvSpPr>
          <p:cNvPr id="13" name="Textplatzhalter 3"/>
          <p:cNvSpPr>
            <a:spLocks noGrp="1"/>
          </p:cNvSpPr>
          <p:nvPr>
            <p:ph type="body" sz="quarter" idx="18"/>
          </p:nvPr>
        </p:nvSpPr>
        <p:spPr>
          <a:xfrm>
            <a:off x="3096733" y="3046045"/>
            <a:ext cx="1728193" cy="1691237"/>
          </a:xfrm>
          <a:ln>
            <a:solidFill>
              <a:schemeClr val="bg1"/>
            </a:solidFill>
          </a:ln>
          <a:effectLst>
            <a:glow rad="63500">
              <a:schemeClr val="accent6">
                <a:satMod val="175000"/>
                <a:alpha val="40000"/>
              </a:schemeClr>
            </a:glow>
            <a:outerShdw blurRad="76200" dir="18900000" sy="23000" kx="-1200000" algn="bl" rotWithShape="0">
              <a:prstClr val="black">
                <a:alpha val="20000"/>
              </a:prstClr>
            </a:outerShdw>
          </a:effectLst>
          <a:scene3d>
            <a:camera prst="orthographicFront"/>
            <a:lightRig rig="threePt" dir="t"/>
          </a:scene3d>
          <a:sp3d>
            <a:bevelT w="114300" prst="artDeco"/>
          </a:sp3d>
        </p:spPr>
        <p:txBody>
          <a:bodyPr/>
          <a:lstStyle/>
          <a:p>
            <a:pPr fontAlgn="auto">
              <a:spcAft>
                <a:spcPts val="0"/>
              </a:spcAft>
            </a:pPr>
            <a:endParaRPr lang="de-AT" sz="1200" b="1" dirty="0" smtClean="0">
              <a:sym typeface="Wingdings" panose="05000000000000000000" pitchFamily="2" charset="2"/>
            </a:endParaRPr>
          </a:p>
          <a:p>
            <a:pPr fontAlgn="auto">
              <a:spcAft>
                <a:spcPts val="0"/>
              </a:spcAft>
            </a:pPr>
            <a:r>
              <a:rPr lang="de-AT" sz="1200" b="1" dirty="0" smtClean="0">
                <a:sym typeface="Wingdings" panose="05000000000000000000" pitchFamily="2" charset="2"/>
              </a:rPr>
              <a:t>INHALTE </a:t>
            </a:r>
            <a:r>
              <a:rPr lang="de-AT" sz="1200" b="1" smtClean="0">
                <a:sym typeface="Wingdings" panose="05000000000000000000" pitchFamily="2" charset="2"/>
              </a:rPr>
              <a:t>FÜR:</a:t>
            </a:r>
          </a:p>
          <a:p>
            <a:pPr fontAlgn="auto">
              <a:spcAft>
                <a:spcPts val="0"/>
              </a:spcAft>
              <a:buFont typeface="Wingdings" panose="05000000000000000000" pitchFamily="2" charset="2"/>
              <a:buChar char="à"/>
            </a:pPr>
            <a:r>
              <a:rPr lang="de-AT" sz="1400" b="1" smtClean="0">
                <a:sym typeface="Wingdings" panose="05000000000000000000" pitchFamily="2" charset="2"/>
              </a:rPr>
              <a:t>Tag der offenen Tür</a:t>
            </a:r>
          </a:p>
          <a:p>
            <a:pPr fontAlgn="auto">
              <a:spcAft>
                <a:spcPts val="0"/>
              </a:spcAft>
              <a:buFont typeface="Wingdings" panose="05000000000000000000" pitchFamily="2" charset="2"/>
              <a:buChar char="à"/>
            </a:pPr>
            <a:r>
              <a:rPr lang="de-AT" sz="1400" b="1" smtClean="0">
                <a:sym typeface="Wingdings" panose="05000000000000000000" pitchFamily="2" charset="2"/>
              </a:rPr>
              <a:t>Newsletter</a:t>
            </a:r>
            <a:endParaRPr lang="de-AT" sz="1400" b="1" dirty="0" smtClean="0">
              <a:sym typeface="Wingdings" panose="05000000000000000000" pitchFamily="2" charset="2"/>
            </a:endParaRPr>
          </a:p>
          <a:p>
            <a:pPr fontAlgn="auto">
              <a:spcAft>
                <a:spcPts val="0"/>
              </a:spcAft>
              <a:buFont typeface="Wingdings" panose="05000000000000000000" pitchFamily="2" charset="2"/>
              <a:buChar char="à"/>
            </a:pPr>
            <a:r>
              <a:rPr lang="de-AT" sz="1400" b="1" dirty="0" smtClean="0">
                <a:sym typeface="Wingdings" panose="05000000000000000000" pitchFamily="2" charset="2"/>
              </a:rPr>
              <a:t>Peer-Trainings</a:t>
            </a:r>
            <a:endParaRPr lang="de-AT" sz="1400" b="1" dirty="0">
              <a:sym typeface="Wingdings" panose="05000000000000000000" pitchFamily="2" charset="2"/>
            </a:endParaRPr>
          </a:p>
        </p:txBody>
      </p:sp>
      <p:sp>
        <p:nvSpPr>
          <p:cNvPr id="15" name="Textfeld 14"/>
          <p:cNvSpPr txBox="1"/>
          <p:nvPr/>
        </p:nvSpPr>
        <p:spPr>
          <a:xfrm>
            <a:off x="7380311" y="1340768"/>
            <a:ext cx="1656185" cy="4392488"/>
          </a:xfrm>
          <a:prstGeom prst="rect">
            <a:avLst/>
          </a:prstGeom>
        </p:spPr>
        <p:txBody>
          <a:bodyPr vert="horz" wrap="square" lIns="91440" tIns="45720" rIns="91440" bIns="45720" rtlCol="0" anchor="ctr">
            <a:normAutofit/>
          </a:bodyPr>
          <a:lstStyle/>
          <a:p>
            <a:pPr fontAlgn="auto">
              <a:spcAft>
                <a:spcPts val="0"/>
              </a:spcAft>
            </a:pPr>
            <a:endParaRPr lang="de-AT" sz="1200" dirty="0">
              <a:solidFill>
                <a:schemeClr val="accent2"/>
              </a:solidFill>
            </a:endParaRPr>
          </a:p>
          <a:p>
            <a:pPr fontAlgn="auto">
              <a:spcAft>
                <a:spcPts val="0"/>
              </a:spcAft>
            </a:pPr>
            <a:r>
              <a:rPr lang="de-AT" sz="1200" b="1" dirty="0" smtClean="0">
                <a:solidFill>
                  <a:schemeClr val="accent2"/>
                </a:solidFill>
              </a:rPr>
              <a:t>6 Themenblöcke…</a:t>
            </a:r>
          </a:p>
          <a:p>
            <a:pPr fontAlgn="auto">
              <a:spcAft>
                <a:spcPts val="0"/>
              </a:spcAft>
            </a:pPr>
            <a:endParaRPr lang="de-AT" sz="1200" dirty="0">
              <a:solidFill>
                <a:schemeClr val="accent2"/>
              </a:solidFill>
            </a:endParaRPr>
          </a:p>
          <a:p>
            <a:pPr marL="171450" indent="-171450" fontAlgn="auto">
              <a:spcAft>
                <a:spcPts val="0"/>
              </a:spcAft>
              <a:buFont typeface="Arial" panose="020B0604020202020204" pitchFamily="34" charset="0"/>
              <a:buChar char="•"/>
            </a:pPr>
            <a:r>
              <a:rPr lang="de-AT" sz="1200" dirty="0" smtClean="0">
                <a:solidFill>
                  <a:schemeClr val="accent2"/>
                </a:solidFill>
              </a:rPr>
              <a:t>1-3: Bessere Energienutzung</a:t>
            </a:r>
          </a:p>
          <a:p>
            <a:pPr marL="171450" indent="-171450" fontAlgn="auto">
              <a:spcAft>
                <a:spcPts val="0"/>
              </a:spcAft>
              <a:buFont typeface="Arial" panose="020B0604020202020204" pitchFamily="34" charset="0"/>
              <a:buChar char="•"/>
            </a:pPr>
            <a:r>
              <a:rPr lang="de-AT" sz="1200" dirty="0" smtClean="0">
                <a:solidFill>
                  <a:schemeClr val="accent2"/>
                </a:solidFill>
              </a:rPr>
              <a:t>4-6: </a:t>
            </a:r>
            <a:r>
              <a:rPr lang="de-AT" sz="1200" dirty="0" err="1" smtClean="0">
                <a:solidFill>
                  <a:schemeClr val="accent2"/>
                </a:solidFill>
              </a:rPr>
              <a:t>Energiever-sorgung</a:t>
            </a:r>
            <a:r>
              <a:rPr lang="de-AT" sz="1200" dirty="0" smtClean="0">
                <a:solidFill>
                  <a:schemeClr val="accent2"/>
                </a:solidFill>
              </a:rPr>
              <a:t> der Zukunft</a:t>
            </a:r>
          </a:p>
          <a:p>
            <a:pPr fontAlgn="auto">
              <a:spcAft>
                <a:spcPts val="0"/>
              </a:spcAft>
            </a:pPr>
            <a:endParaRPr lang="de-AT" sz="1200" dirty="0">
              <a:solidFill>
                <a:schemeClr val="accent2"/>
              </a:solidFill>
            </a:endParaRPr>
          </a:p>
          <a:p>
            <a:pPr fontAlgn="auto">
              <a:spcAft>
                <a:spcPts val="0"/>
              </a:spcAft>
            </a:pPr>
            <a:r>
              <a:rPr lang="de-AT" sz="1200" b="1" dirty="0" smtClean="0">
                <a:solidFill>
                  <a:schemeClr val="accent2"/>
                </a:solidFill>
                <a:sym typeface="Wingdings" panose="05000000000000000000" pitchFamily="2" charset="2"/>
              </a:rPr>
              <a:t>…für die Umsetzung der Instrumente</a:t>
            </a:r>
          </a:p>
          <a:p>
            <a:pPr fontAlgn="auto">
              <a:spcAft>
                <a:spcPts val="0"/>
              </a:spcAft>
            </a:pPr>
            <a:endParaRPr lang="de-AT" sz="1200" b="1" dirty="0" smtClean="0">
              <a:solidFill>
                <a:schemeClr val="accent2"/>
              </a:solidFill>
              <a:sym typeface="Wingdings" panose="05000000000000000000" pitchFamily="2" charset="2"/>
            </a:endParaRPr>
          </a:p>
          <a:p>
            <a:pPr marL="171450" indent="-171450" fontAlgn="auto">
              <a:spcAft>
                <a:spcPts val="0"/>
              </a:spcAft>
              <a:buFont typeface="Arial" panose="020B0604020202020204" pitchFamily="34" charset="0"/>
              <a:buChar char="•"/>
            </a:pPr>
            <a:r>
              <a:rPr lang="de-AT" sz="1200" dirty="0" smtClean="0">
                <a:solidFill>
                  <a:schemeClr val="accent2"/>
                </a:solidFill>
                <a:sym typeface="Wingdings" panose="05000000000000000000" pitchFamily="2" charset="2"/>
              </a:rPr>
              <a:t>ASCR-Infotafel</a:t>
            </a:r>
          </a:p>
          <a:p>
            <a:pPr marL="171450" indent="-171450" fontAlgn="auto">
              <a:spcAft>
                <a:spcPts val="0"/>
              </a:spcAft>
              <a:buFont typeface="Arial" panose="020B0604020202020204" pitchFamily="34" charset="0"/>
              <a:buChar char="•"/>
            </a:pPr>
            <a:r>
              <a:rPr lang="de-AT" sz="1200" dirty="0" smtClean="0">
                <a:solidFill>
                  <a:schemeClr val="accent2"/>
                </a:solidFill>
                <a:sym typeface="Wingdings" panose="05000000000000000000" pitchFamily="2" charset="2"/>
              </a:rPr>
              <a:t>Newsletter</a:t>
            </a:r>
          </a:p>
          <a:p>
            <a:pPr marL="171450" indent="-171450" fontAlgn="auto">
              <a:spcAft>
                <a:spcPts val="0"/>
              </a:spcAft>
              <a:buFont typeface="Arial" panose="020B0604020202020204" pitchFamily="34" charset="0"/>
              <a:buChar char="•"/>
            </a:pPr>
            <a:r>
              <a:rPr lang="de-AT" sz="1200" dirty="0" smtClean="0">
                <a:solidFill>
                  <a:schemeClr val="accent2"/>
                </a:solidFill>
                <a:sym typeface="Wingdings" panose="05000000000000000000" pitchFamily="2" charset="2"/>
              </a:rPr>
              <a:t>Peer Trainings</a:t>
            </a:r>
          </a:p>
          <a:p>
            <a:pPr fontAlgn="auto">
              <a:spcAft>
                <a:spcPts val="0"/>
              </a:spcAft>
            </a:pPr>
            <a:endParaRPr lang="de-AT" sz="1200" dirty="0">
              <a:solidFill>
                <a:schemeClr val="accent2"/>
              </a:solidFill>
              <a:sym typeface="Wingdings" panose="05000000000000000000" pitchFamily="2" charset="2"/>
            </a:endParaRPr>
          </a:p>
          <a:p>
            <a:pPr fontAlgn="auto">
              <a:spcAft>
                <a:spcPts val="0"/>
              </a:spcAft>
            </a:pPr>
            <a:endParaRPr lang="de-AT" sz="1200" dirty="0" smtClean="0">
              <a:solidFill>
                <a:schemeClr val="accent2"/>
              </a:solidFill>
              <a:sym typeface="Wingdings" panose="05000000000000000000" pitchFamily="2" charset="2"/>
            </a:endParaRPr>
          </a:p>
          <a:p>
            <a:pPr fontAlgn="auto">
              <a:spcAft>
                <a:spcPts val="0"/>
              </a:spcAft>
            </a:pPr>
            <a:endParaRPr lang="de-AT" sz="1200" dirty="0" smtClean="0">
              <a:solidFill>
                <a:schemeClr val="accent2"/>
              </a:solidFill>
            </a:endParaRPr>
          </a:p>
          <a:p>
            <a:pPr fontAlgn="auto">
              <a:spcAft>
                <a:spcPts val="0"/>
              </a:spcAft>
            </a:pPr>
            <a:endParaRPr lang="de-AT" sz="1200" dirty="0" smtClean="0">
              <a:solidFill>
                <a:schemeClr val="accent2"/>
              </a:solidFill>
            </a:endParaRPr>
          </a:p>
        </p:txBody>
      </p:sp>
    </p:spTree>
    <p:extLst>
      <p:ext uri="{BB962C8B-B14F-4D97-AF65-F5344CB8AC3E}">
        <p14:creationId xmlns:p14="http://schemas.microsoft.com/office/powerpoint/2010/main" val="1477721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2525</Words>
  <Application>Microsoft Office PowerPoint</Application>
  <PresentationFormat>Bildschirmpräsentation (4:3)</PresentationFormat>
  <Paragraphs>440</Paragraphs>
  <Slides>50</Slides>
  <Notes>1</Notes>
  <HiddenSlides>2</HiddenSlides>
  <MMClips>0</MMClips>
  <ScaleCrop>false</ScaleCrop>
  <HeadingPairs>
    <vt:vector size="4" baseType="variant">
      <vt:variant>
        <vt:lpstr>Design</vt:lpstr>
      </vt:variant>
      <vt:variant>
        <vt:i4>2</vt:i4>
      </vt:variant>
      <vt:variant>
        <vt:lpstr>Folientitel</vt:lpstr>
      </vt:variant>
      <vt:variant>
        <vt:i4>50</vt:i4>
      </vt:variant>
    </vt:vector>
  </HeadingPairs>
  <TitlesOfParts>
    <vt:vector size="52" baseType="lpstr">
      <vt:lpstr>Larissa</vt:lpstr>
      <vt:lpstr>1_Larissa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User Involvement in der Seestadt </vt:lpstr>
      <vt:lpstr>Inhalte</vt:lpstr>
      <vt:lpstr>PowerPoint-Präsentation</vt:lpstr>
      <vt:lpstr>PowerPoint-Präsentation</vt:lpstr>
      <vt:lpstr>PowerPoint-Präsentation</vt:lpstr>
      <vt:lpstr>Die User sollen in unterschiedliche User-Gruppen segmentiert werden</vt:lpstr>
      <vt:lpstr>Jede User-Gruppe soll gemäss ihren Werthaltungen und Kommunikations-gewohnheiten angesprochen werden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Konnektivität bezeichnet die neue Organisation der Menschheit in Netzwerken. Über das „Internet der Dinge“ kommunizieren nicht mehr nur Menschen, sondern auch Maschinen miteinander. Doch dieser Wandel ist nur vordergründig ein technischer - der wahre Impact liegt im Sozialen.   Der rasante Aufstieg der Social Media hat gezeigt, dass Konnektivität weniger ein technologiegetriebener, sondern vor allem ein sozialer Prozess ist.   </vt:lpstr>
      <vt:lpstr>PowerPoint-Präsentation</vt:lpstr>
      <vt:lpstr>PowerPoint-Präsentation</vt:lpstr>
      <vt:lpstr>PowerPoint-Präsentation</vt:lpstr>
      <vt:lpstr>PowerPoint-Präsentation</vt:lpstr>
      <vt:lpstr>PowerPoint-Präsentation</vt:lpstr>
      <vt:lpstr> Konnektivität bezeichnet die neue Organisation der Menschheit in Netzwerken. Über das „Internet der Dinge“ kommunizieren nicht mehr nur Menschen, sondern auch Maschinen miteinander. Doch dieser Wandel ist nur vordergründig ein technischer - der wahre Impact liegt im Sozialen.   Der rasante Aufstieg der Social Media hat gezeigt, dass Konnektivität weniger ein technologiegetriebener, sondern vor allem ein sozialer Prozess ist.   </vt:lpstr>
      <vt:lpstr>PowerPoint-Präsentation</vt:lpstr>
      <vt:lpstr>PowerPoint-Präsentation</vt:lpstr>
      <vt:lpstr>PowerPoint-Präsentation</vt:lpstr>
      <vt:lpstr>PowerPoint-Präsentation</vt:lpstr>
      <vt:lpstr>Next Step: Skalierbarkeit der User-Segmente</vt:lpstr>
      <vt:lpstr>PowerPoint-Präsentation</vt:lpstr>
      <vt:lpstr>PowerPoint-Präsentation</vt:lpstr>
      <vt:lpstr>User Involvement in der Seestadt </vt:lpstr>
      <vt:lpstr>User Involvement in der Seestadt </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Siegrun Klug</dc:creator>
  <cp:lastModifiedBy>Siegrun Klug</cp:lastModifiedBy>
  <cp:revision>404</cp:revision>
  <dcterms:created xsi:type="dcterms:W3CDTF">2013-09-11T13:32:06Z</dcterms:created>
  <dcterms:modified xsi:type="dcterms:W3CDTF">2018-01-11T14:31:26Z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83095857</vt:i4>
  </property>
  <property fmtid="{D5CDD505-2E9C-101B-9397-08002B2CF9AE}" pid="3" name="_NewReviewCycle">
    <vt:lpwstr/>
  </property>
  <property fmtid="{D5CDD505-2E9C-101B-9397-08002B2CF9AE}" pid="4" name="_EmailSubject">
    <vt:lpwstr>Masterarbeit: Usability und Energietypen</vt:lpwstr>
  </property>
  <property fmtid="{D5CDD505-2E9C-101B-9397-08002B2CF9AE}" pid="5" name="_AuthorEmail">
    <vt:lpwstr>gerhard.engelbrecht@siemens.com</vt:lpwstr>
  </property>
  <property fmtid="{D5CDD505-2E9C-101B-9397-08002B2CF9AE}" pid="6" name="_AuthorEmailDisplayName">
    <vt:lpwstr>Engelbrecht, Gerhard (CT RDA BAM CON-AT)</vt:lpwstr>
  </property>
</Properties>
</file>